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300" r:id="rId3"/>
    <p:sldId id="290" r:id="rId4"/>
    <p:sldId id="289" r:id="rId5"/>
    <p:sldId id="285" r:id="rId6"/>
    <p:sldId id="301" r:id="rId7"/>
    <p:sldId id="302" r:id="rId8"/>
    <p:sldId id="287" r:id="rId9"/>
    <p:sldId id="273" r:id="rId10"/>
    <p:sldId id="281" r:id="rId11"/>
    <p:sldId id="299" r:id="rId12"/>
    <p:sldId id="295" r:id="rId13"/>
    <p:sldId id="297" r:id="rId14"/>
    <p:sldId id="282" r:id="rId15"/>
    <p:sldId id="275" r:id="rId16"/>
    <p:sldId id="288" r:id="rId17"/>
    <p:sldId id="277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wb112023\Documents\HUNG\RURAL%20ELECTRIFICATION\Rural%20Conection%20Rate%20in%20Vietnam\Ty%20le%20noi%20luoi%201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wb221704\Desktop\WB%20Notebook\Conference\RE%20&amp;%20Gender%20-%20Addis%20Ababa%20(March%202011)\Electrification%20Statistics2005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974974443983975E-2"/>
          <c:y val="0.11842254093238345"/>
          <c:w val="0.89718128643835127"/>
          <c:h val="0.82887217926588064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Sheet4!$A$45</c:f>
              <c:strCache>
                <c:ptCount val="1"/>
                <c:pt idx="0">
                  <c:v>Household %</c:v>
                </c:pt>
              </c:strCache>
            </c:strRef>
          </c:tx>
          <c:spPr>
            <a:ln w="57150">
              <a:solidFill>
                <a:srgbClr val="2B1CF0"/>
              </a:solidFill>
            </a:ln>
          </c:spPr>
          <c:marker>
            <c:spPr>
              <a:ln w="57150" cmpd="sng">
                <a:solidFill>
                  <a:srgbClr val="2B1CF0"/>
                </a:solidFill>
              </a:ln>
            </c:spPr>
          </c:marker>
          <c:xVal>
            <c:numRef>
              <c:f>Sheet4!$B$43:$AI$43</c:f>
              <c:numCache>
                <c:formatCode>General</c:formatCode>
                <c:ptCount val="34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</c:numCache>
            </c:numRef>
          </c:xVal>
          <c:yVal>
            <c:numRef>
              <c:f>Sheet4!$B$45:$AI$45</c:f>
              <c:numCache>
                <c:formatCode>0%</c:formatCode>
                <c:ptCount val="34"/>
                <c:pt idx="0">
                  <c:v>2.5000000000000046E-2</c:v>
                </c:pt>
                <c:pt idx="1">
                  <c:v>3.2500000000000064E-2</c:v>
                </c:pt>
                <c:pt idx="2">
                  <c:v>4.0000000000000077E-2</c:v>
                </c:pt>
                <c:pt idx="3">
                  <c:v>4.7500000000000091E-2</c:v>
                </c:pt>
                <c:pt idx="4">
                  <c:v>5.5000000000000097E-2</c:v>
                </c:pt>
                <c:pt idx="5">
                  <c:v>6.2500000000000111E-2</c:v>
                </c:pt>
                <c:pt idx="6">
                  <c:v>7.0000000000000034E-2</c:v>
                </c:pt>
                <c:pt idx="7">
                  <c:v>7.7500000000000124E-2</c:v>
                </c:pt>
                <c:pt idx="8">
                  <c:v>8.5000000000000048E-2</c:v>
                </c:pt>
                <c:pt idx="9">
                  <c:v>9.2500000000000068E-2</c:v>
                </c:pt>
                <c:pt idx="10">
                  <c:v>0.1</c:v>
                </c:pt>
                <c:pt idx="11">
                  <c:v>0.10500000000000002</c:v>
                </c:pt>
                <c:pt idx="12">
                  <c:v>0.11000000000000007</c:v>
                </c:pt>
                <c:pt idx="13">
                  <c:v>0.11500000000000009</c:v>
                </c:pt>
                <c:pt idx="14">
                  <c:v>0.12000000000000002</c:v>
                </c:pt>
                <c:pt idx="15">
                  <c:v>0.125</c:v>
                </c:pt>
                <c:pt idx="16">
                  <c:v>0.13</c:v>
                </c:pt>
                <c:pt idx="17">
                  <c:v>0.14000000000000001</c:v>
                </c:pt>
                <c:pt idx="18">
                  <c:v>0.25</c:v>
                </c:pt>
                <c:pt idx="19">
                  <c:v>0.35000000000000031</c:v>
                </c:pt>
                <c:pt idx="20">
                  <c:v>0.50700000000000001</c:v>
                </c:pt>
                <c:pt idx="21">
                  <c:v>0.61300000000000143</c:v>
                </c:pt>
                <c:pt idx="22">
                  <c:v>0.62500000000000155</c:v>
                </c:pt>
                <c:pt idx="23">
                  <c:v>0.69700000000000117</c:v>
                </c:pt>
                <c:pt idx="24">
                  <c:v>0.73000000000000065</c:v>
                </c:pt>
                <c:pt idx="25">
                  <c:v>0.77400000000000113</c:v>
                </c:pt>
                <c:pt idx="26">
                  <c:v>0.81</c:v>
                </c:pt>
                <c:pt idx="27">
                  <c:v>0.83500000000000063</c:v>
                </c:pt>
                <c:pt idx="28">
                  <c:v>0.87400000000000155</c:v>
                </c:pt>
                <c:pt idx="29">
                  <c:v>0.90650000000000008</c:v>
                </c:pt>
                <c:pt idx="30">
                  <c:v>0.92299999999999993</c:v>
                </c:pt>
                <c:pt idx="31">
                  <c:v>0.93664094506302664</c:v>
                </c:pt>
                <c:pt idx="32">
                  <c:v>0.93664094506302664</c:v>
                </c:pt>
                <c:pt idx="33">
                  <c:v>0.95080000000000064</c:v>
                </c:pt>
              </c:numCache>
            </c:numRef>
          </c:yVal>
          <c:smooth val="1"/>
        </c:ser>
        <c:ser>
          <c:idx val="0"/>
          <c:order val="1"/>
          <c:xVal>
            <c:numRef>
              <c:f>Sheet4!$B$43:$AI$43</c:f>
              <c:numCache>
                <c:formatCode>General</c:formatCode>
                <c:ptCount val="34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</c:numCache>
            </c:numRef>
          </c:xVal>
          <c:yVal>
            <c:numRef>
              <c:f>Sheet4!$AN$127</c:f>
              <c:numCache>
                <c:formatCode>General</c:formatCode>
                <c:ptCount val="1"/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531392"/>
        <c:axId val="183532928"/>
      </c:scatterChart>
      <c:valAx>
        <c:axId val="183531392"/>
        <c:scaling>
          <c:orientation val="minMax"/>
          <c:max val="2015"/>
          <c:min val="1976"/>
        </c:scaling>
        <c:delete val="0"/>
        <c:axPos val="b"/>
        <c:minorGridlines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sz="1100" b="0" i="0" u="none" strike="noStrike" baseline="0">
                <a:solidFill>
                  <a:srgbClr val="00808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183532928"/>
        <c:crosses val="autoZero"/>
        <c:crossBetween val="midCat"/>
        <c:majorUnit val="10"/>
        <c:minorUnit val="1"/>
      </c:valAx>
      <c:valAx>
        <c:axId val="183532928"/>
        <c:scaling>
          <c:orientation val="minMax"/>
          <c:max val="1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183531392"/>
        <c:crosses val="autoZero"/>
        <c:crossBetween val="midCat"/>
        <c:majorUnit val="0.1"/>
        <c:minorUnit val="1.0000000000000063E-2"/>
      </c:valAx>
    </c:plotArea>
    <c:plotVisOnly val="1"/>
    <c:dispBlanksAs val="gap"/>
    <c:showDLblsOverMax val="0"/>
  </c:chart>
  <c:spPr>
    <a:noFill/>
    <a:ln>
      <a:solidFill>
        <a:srgbClr val="4F81BD"/>
      </a:solidFill>
    </a:ln>
  </c:spPr>
  <c:txPr>
    <a:bodyPr/>
    <a:lstStyle/>
    <a:p>
      <a:pPr>
        <a:defRPr sz="1100"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4941222135965407E-2"/>
          <c:y val="2.5462962962962982E-2"/>
          <c:w val="0.91279786329525714"/>
          <c:h val="0.91812499999999997"/>
        </c:manualLayout>
      </c:layout>
      <c:lineChart>
        <c:grouping val="stacked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bg2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Sheet1!$B$6:$B$22</c:f>
              <c:numCache>
                <c:formatCode>General</c:formatCode>
                <c:ptCount val="17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</c:numCache>
            </c:numRef>
          </c:cat>
          <c:val>
            <c:numRef>
              <c:f>Sheet1!$K$6:$K$22</c:f>
              <c:numCache>
                <c:formatCode>0%</c:formatCode>
                <c:ptCount val="17"/>
                <c:pt idx="0">
                  <c:v>0.16000000000000009</c:v>
                </c:pt>
                <c:pt idx="1">
                  <c:v>0.18863794554964136</c:v>
                </c:pt>
                <c:pt idx="2">
                  <c:v>0.26117876343195101</c:v>
                </c:pt>
                <c:pt idx="3">
                  <c:v>0.29963474375716781</c:v>
                </c:pt>
                <c:pt idx="4">
                  <c:v>0.33146215152927566</c:v>
                </c:pt>
                <c:pt idx="5">
                  <c:v>0.35850308061387531</c:v>
                </c:pt>
                <c:pt idx="6">
                  <c:v>0.35056915974913339</c:v>
                </c:pt>
                <c:pt idx="7">
                  <c:v>0.38885602906686112</c:v>
                </c:pt>
                <c:pt idx="8">
                  <c:v>0.42916947320160176</c:v>
                </c:pt>
                <c:pt idx="9">
                  <c:v>0.4700939438141663</c:v>
                </c:pt>
                <c:pt idx="10">
                  <c:v>0.48296396261308588</c:v>
                </c:pt>
                <c:pt idx="11">
                  <c:v>0.54</c:v>
                </c:pt>
                <c:pt idx="12">
                  <c:v>0.55000000000000004</c:v>
                </c:pt>
                <c:pt idx="13">
                  <c:v>0.5900000000000003</c:v>
                </c:pt>
                <c:pt idx="14">
                  <c:v>0.65000000000000147</c:v>
                </c:pt>
                <c:pt idx="15">
                  <c:v>0.70000000000000062</c:v>
                </c:pt>
                <c:pt idx="16">
                  <c:v>0.74000000000000121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3823232"/>
        <c:axId val="233903232"/>
      </c:lineChart>
      <c:catAx>
        <c:axId val="233823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3903232"/>
        <c:crosses val="autoZero"/>
        <c:auto val="1"/>
        <c:lblAlgn val="ctr"/>
        <c:lblOffset val="100"/>
        <c:noMultiLvlLbl val="0"/>
      </c:catAx>
      <c:valAx>
        <c:axId val="2339032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33823232"/>
        <c:crosses val="autoZero"/>
        <c:crossBetween val="between"/>
      </c:valAx>
      <c:spPr>
        <a:noFill/>
        <a:ln>
          <a:solidFill>
            <a:srgbClr val="CC3300"/>
          </a:solidFill>
        </a:ln>
      </c:spPr>
    </c:plotArea>
    <c:plotVisOnly val="1"/>
    <c:dispBlanksAs val="zero"/>
    <c:showDLblsOverMax val="0"/>
  </c:chart>
  <c:spPr>
    <a:solidFill>
      <a:schemeClr val="lt1"/>
    </a:solidFill>
    <a:ln w="3175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</cdr:x>
      <cdr:y>0.78571</cdr:y>
    </cdr:from>
    <cdr:to>
      <cdr:x>0.11204</cdr:x>
      <cdr:y>0.83985</cdr:y>
    </cdr:to>
    <cdr:sp macro="" textlink="">
      <cdr:nvSpPr>
        <cdr:cNvPr id="7" name="Oval 6"/>
        <cdr:cNvSpPr/>
      </cdr:nvSpPr>
      <cdr:spPr bwMode="auto">
        <a:xfrm xmlns:a="http://schemas.openxmlformats.org/drawingml/2006/main">
          <a:off x="361950" y="5029200"/>
          <a:ext cx="651872" cy="346539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4">
            <a:lumMod val="20000"/>
            <a:lumOff val="80000"/>
          </a:schemeClr>
        </a:solidFill>
        <a:ln xmlns:a="http://schemas.openxmlformats.org/drawingml/2006/main"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r>
            <a:rPr lang="en-US" b="1" dirty="0"/>
            <a:t>2.5%</a:t>
          </a:r>
        </a:p>
      </cdr:txBody>
    </cdr:sp>
  </cdr:relSizeAnchor>
  <cdr:relSizeAnchor xmlns:cdr="http://schemas.openxmlformats.org/drawingml/2006/chartDrawing">
    <cdr:from>
      <cdr:x>0.36838</cdr:x>
      <cdr:y>0.63658</cdr:y>
    </cdr:from>
    <cdr:to>
      <cdr:x>0.45043</cdr:x>
      <cdr:y>0.86461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105275" y="255270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0.52842</cdr:x>
      <cdr:y>0.28571</cdr:y>
    </cdr:from>
    <cdr:to>
      <cdr:x>0.59578</cdr:x>
      <cdr:y>0.37309</cdr:y>
    </cdr:to>
    <cdr:sp macro="" textlink="">
      <cdr:nvSpPr>
        <cdr:cNvPr id="14" name="Oval 13"/>
        <cdr:cNvSpPr/>
      </cdr:nvSpPr>
      <cdr:spPr bwMode="auto">
        <a:xfrm xmlns:a="http://schemas.openxmlformats.org/drawingml/2006/main">
          <a:off x="4781550" y="1828800"/>
          <a:ext cx="609524" cy="559302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FF"/>
        </a:solidFill>
        <a:ln xmlns:a="http://schemas.openxmlformats.org/drawingml/2006/main" w="57150" cap="flat" cmpd="sng" algn="ctr">
          <a:solidFill>
            <a:srgbClr val="BC1E38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r>
            <a:rPr lang="en-US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 61%</a:t>
          </a:r>
        </a:p>
      </cdr:txBody>
    </cdr:sp>
  </cdr:relSizeAnchor>
  <cdr:relSizeAnchor xmlns:cdr="http://schemas.openxmlformats.org/drawingml/2006/chartDrawing">
    <cdr:from>
      <cdr:x>0.84258</cdr:x>
      <cdr:y>0.03947</cdr:y>
    </cdr:from>
    <cdr:to>
      <cdr:x>0.93521</cdr:x>
      <cdr:y>0.14662</cdr:y>
    </cdr:to>
    <cdr:sp macro="" textlink="">
      <cdr:nvSpPr>
        <cdr:cNvPr id="15" name="Oval 14"/>
        <cdr:cNvSpPr/>
      </cdr:nvSpPr>
      <cdr:spPr bwMode="auto">
        <a:xfrm xmlns:a="http://schemas.openxmlformats.org/drawingml/2006/main">
          <a:off x="7086600" y="228600"/>
          <a:ext cx="779071" cy="620527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FF"/>
        </a:solidFill>
        <a:ln xmlns:a="http://schemas.openxmlformats.org/drawingml/2006/main" w="57150" cap="flat" cmpd="sng" algn="ctr">
          <a:solidFill>
            <a:srgbClr val="BC1E38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r>
            <a:rPr lang="en-US" sz="1100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 </a:t>
          </a:r>
        </a:p>
        <a:p xmlns:a="http://schemas.openxmlformats.org/drawingml/2006/main">
          <a:r>
            <a:rPr lang="en-US" sz="1100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  </a:t>
          </a:r>
          <a:r>
            <a:rPr lang="en-US" sz="1100" b="1" cap="none" spc="0" dirty="0" smtClean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98%</a:t>
          </a:r>
          <a:endParaRPr lang="en-US" sz="1100" b="1" cap="none" spc="0" dirty="0">
            <a:ln w="11430"/>
            <a:solidFill>
              <a:sysClr val="windowText" lastClr="0000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0.57028</cdr:x>
      <cdr:y>0.83483</cdr:y>
    </cdr:from>
    <cdr:to>
      <cdr:x>0.64739</cdr:x>
      <cdr:y>0.97898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6762750" y="52959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0.68526</cdr:x>
      <cdr:y>0.09524</cdr:y>
    </cdr:from>
    <cdr:to>
      <cdr:x>0.75263</cdr:x>
      <cdr:y>0.19048</cdr:y>
    </cdr:to>
    <cdr:sp macro="" textlink="">
      <cdr:nvSpPr>
        <cdr:cNvPr id="23" name="Oval 22"/>
        <cdr:cNvSpPr/>
      </cdr:nvSpPr>
      <cdr:spPr bwMode="auto">
        <a:xfrm xmlns:a="http://schemas.openxmlformats.org/drawingml/2006/main">
          <a:off x="6200775" y="609600"/>
          <a:ext cx="609615" cy="609612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FF"/>
        </a:solidFill>
        <a:ln xmlns:a="http://schemas.openxmlformats.org/drawingml/2006/main" w="57150" cap="flat" cmpd="sng" algn="ctr">
          <a:solidFill>
            <a:srgbClr val="BC1E38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r>
            <a:rPr lang="en-US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 87%</a:t>
          </a:r>
        </a:p>
      </cdr:txBody>
    </cdr:sp>
  </cdr:relSizeAnchor>
  <cdr:relSizeAnchor xmlns:cdr="http://schemas.openxmlformats.org/drawingml/2006/chartDrawing">
    <cdr:from>
      <cdr:x>0.26421</cdr:x>
      <cdr:y>0.64286</cdr:y>
    </cdr:from>
    <cdr:to>
      <cdr:x>0.33369</cdr:x>
      <cdr:y>0.67858</cdr:y>
    </cdr:to>
    <cdr:sp macro="" textlink="">
      <cdr:nvSpPr>
        <cdr:cNvPr id="39" name="Rectangle 38"/>
        <cdr:cNvSpPr/>
      </cdr:nvSpPr>
      <cdr:spPr>
        <a:xfrm xmlns:a="http://schemas.openxmlformats.org/drawingml/2006/main">
          <a:off x="2390775" y="4114800"/>
          <a:ext cx="628707" cy="22863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1986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0.41579</cdr:x>
      <cdr:y>0.60714</cdr:y>
    </cdr:from>
    <cdr:to>
      <cdr:x>0.49158</cdr:x>
      <cdr:y>0.64285</cdr:y>
    </cdr:to>
    <cdr:sp macro="" textlink="">
      <cdr:nvSpPr>
        <cdr:cNvPr id="40" name="Rectangle 39"/>
        <cdr:cNvSpPr/>
      </cdr:nvSpPr>
      <cdr:spPr>
        <a:xfrm xmlns:a="http://schemas.openxmlformats.org/drawingml/2006/main">
          <a:off x="3762375" y="3886200"/>
          <a:ext cx="685805" cy="22857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1993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0.51684</cdr:x>
      <cdr:y>0.2381</cdr:y>
    </cdr:from>
    <cdr:to>
      <cdr:x>0.58632</cdr:x>
      <cdr:y>0.27084</cdr:y>
    </cdr:to>
    <cdr:sp macro="" textlink="">
      <cdr:nvSpPr>
        <cdr:cNvPr id="41" name="Rectangle 40"/>
        <cdr:cNvSpPr/>
      </cdr:nvSpPr>
      <cdr:spPr>
        <a:xfrm xmlns:a="http://schemas.openxmlformats.org/drawingml/2006/main">
          <a:off x="4676775" y="1524000"/>
          <a:ext cx="628707" cy="20956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1997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0.68526</cdr:x>
      <cdr:y>0.05952</cdr:y>
    </cdr:from>
    <cdr:to>
      <cdr:x>0.76105</cdr:x>
      <cdr:y>0.09523</cdr:y>
    </cdr:to>
    <cdr:sp macro="" textlink="">
      <cdr:nvSpPr>
        <cdr:cNvPr id="42" name="Rectangle 41"/>
        <cdr:cNvSpPr/>
      </cdr:nvSpPr>
      <cdr:spPr>
        <a:xfrm xmlns:a="http://schemas.openxmlformats.org/drawingml/2006/main">
          <a:off x="6200775" y="381000"/>
          <a:ext cx="685805" cy="22857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2004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0.8607</cdr:x>
      <cdr:y>0</cdr:y>
    </cdr:from>
    <cdr:to>
      <cdr:x>0.93649</cdr:x>
      <cdr:y>0.03571</cdr:y>
    </cdr:to>
    <cdr:sp macro="" textlink="">
      <cdr:nvSpPr>
        <cdr:cNvPr id="43" name="Rectangle 42"/>
        <cdr:cNvSpPr/>
      </cdr:nvSpPr>
      <cdr:spPr>
        <a:xfrm xmlns:a="http://schemas.openxmlformats.org/drawingml/2006/main">
          <a:off x="7239000" y="-914400"/>
          <a:ext cx="637437" cy="20680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b="1" dirty="0" smtClean="0">
              <a:solidFill>
                <a:srgbClr val="FF0000"/>
              </a:solidFill>
            </a:rPr>
            <a:t>2011</a:t>
          </a:r>
          <a:endParaRPr lang="en-US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0.25053</cdr:x>
      <cdr:y>0.70238</cdr:y>
    </cdr:from>
    <cdr:to>
      <cdr:x>0.33474</cdr:x>
      <cdr:y>0.75</cdr:y>
    </cdr:to>
    <cdr:sp macro="" textlink="">
      <cdr:nvSpPr>
        <cdr:cNvPr id="44" name="Dodecagon 43"/>
        <cdr:cNvSpPr/>
      </cdr:nvSpPr>
      <cdr:spPr>
        <a:xfrm xmlns:a="http://schemas.openxmlformats.org/drawingml/2006/main">
          <a:off x="2266950" y="4495800"/>
          <a:ext cx="761996" cy="304806"/>
        </a:xfrm>
        <a:prstGeom xmlns:a="http://schemas.openxmlformats.org/drawingml/2006/main" prst="dodecagon">
          <a:avLst/>
        </a:prstGeom>
        <a:ln xmlns:a="http://schemas.openxmlformats.org/drawingml/2006/main">
          <a:solidFill>
            <a:srgbClr val="000000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>
              <a:ln>
                <a:solidFill>
                  <a:srgbClr val="000000"/>
                </a:solidFill>
              </a:ln>
            </a:rPr>
            <a:t>10%</a:t>
          </a:r>
          <a:endParaRPr lang="en-US" dirty="0">
            <a:ln>
              <a:solidFill>
                <a:srgbClr val="000000"/>
              </a:solidFill>
            </a:ln>
          </a:endParaRPr>
        </a:p>
      </cdr:txBody>
    </cdr:sp>
  </cdr:relSizeAnchor>
  <cdr:relSizeAnchor xmlns:cdr="http://schemas.openxmlformats.org/drawingml/2006/chartDrawing">
    <cdr:from>
      <cdr:x>0.41263</cdr:x>
      <cdr:y>0.66667</cdr:y>
    </cdr:from>
    <cdr:to>
      <cdr:x>0.49684</cdr:x>
      <cdr:y>0.71428</cdr:y>
    </cdr:to>
    <cdr:sp macro="" textlink="">
      <cdr:nvSpPr>
        <cdr:cNvPr id="45" name="Dodecagon 44"/>
        <cdr:cNvSpPr/>
      </cdr:nvSpPr>
      <cdr:spPr>
        <a:xfrm xmlns:a="http://schemas.openxmlformats.org/drawingml/2006/main">
          <a:off x="3733762" y="4267221"/>
          <a:ext cx="761995" cy="304742"/>
        </a:xfrm>
        <a:prstGeom xmlns:a="http://schemas.openxmlformats.org/drawingml/2006/main" prst="dodecagon">
          <a:avLst/>
        </a:prstGeom>
        <a:ln xmlns:a="http://schemas.openxmlformats.org/drawingml/2006/main">
          <a:solidFill>
            <a:srgbClr val="000000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>
              <a:ln>
                <a:solidFill>
                  <a:srgbClr val="000000"/>
                </a:solidFill>
              </a:ln>
            </a:rPr>
            <a:t>14%</a:t>
          </a:r>
          <a:endParaRPr lang="en-US" dirty="0">
            <a:ln>
              <a:solidFill>
                <a:srgbClr val="000000"/>
              </a:solidFill>
            </a:ln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983B0-7FB9-4D3B-978D-5750956937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22524-4F4C-491A-A279-C65B0909A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43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A51CD93-6EC0-4448-BD1A-A5A447BDE13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F25F097-C0FC-4ABB-902F-3E3CB536B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6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P2: Re-focusing of sector</a:t>
            </a:r>
            <a:r>
              <a:rPr lang="en-US" baseline="0" dirty="0" smtClean="0"/>
              <a:t> policies seemed unclear. Changed to </a:t>
            </a:r>
            <a:r>
              <a:rPr lang="en-US" sz="1200" dirty="0" smtClean="0">
                <a:solidFill>
                  <a:schemeClr val="tx1"/>
                </a:solidFill>
              </a:rPr>
              <a:t>the ‘targeted sector policies’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16B842-7BB0-4127-B93D-9F76FB91D87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9788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3161" tIns="46581" rIns="93161" bIns="46581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Attract</a:t>
            </a:r>
            <a:r>
              <a:rPr lang="en-US" baseline="0" dirty="0" smtClean="0"/>
              <a:t> donor funding…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6D204956-F9A8-498B-A7D7-362DB6DEA60A}" type="slidenum">
              <a:rPr lang="en-US" smtClean="0">
                <a:latin typeface="Arial" pitchFamily="34" charset="0"/>
              </a:rPr>
              <a:pPr eaLnBrk="1" hangingPunct="1"/>
              <a:t>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is it </a:t>
            </a:r>
            <a:r>
              <a:rPr lang="en-US" b="1" u="sng" dirty="0" smtClean="0"/>
              <a:t>IN</a:t>
            </a:r>
            <a:r>
              <a:rPr lang="en-US" dirty="0" smtClean="0"/>
              <a:t> 2016? or </a:t>
            </a:r>
            <a:r>
              <a:rPr lang="en-US" b="1" u="sng" dirty="0" smtClean="0"/>
              <a:t>BY </a:t>
            </a:r>
            <a:r>
              <a:rPr lang="en-US" dirty="0" smtClean="0"/>
              <a:t>2016?</a:t>
            </a:r>
            <a:r>
              <a:rPr lang="en-US" baseline="0" dirty="0" smtClean="0"/>
              <a:t> </a:t>
            </a:r>
            <a:r>
              <a:rPr lang="en-US" dirty="0" smtClean="0"/>
              <a:t>to what %?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5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2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5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3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24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33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42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70E33-20DA-4D99-8BED-8750A0A9E96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AC026-A3D7-40E6-8476-96677272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581400"/>
            <a:ext cx="2652665" cy="22501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671159"/>
            <a:ext cx="41910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200" b="1" dirty="0" smtClean="0">
                <a:solidFill>
                  <a:schemeClr val="accent1"/>
                </a:solidFill>
              </a:rPr>
              <a:t>Nay </a:t>
            </a:r>
            <a:r>
              <a:rPr lang="en-US" sz="2200" b="1" dirty="0" err="1" smtClean="0">
                <a:solidFill>
                  <a:schemeClr val="accent1"/>
                </a:solidFill>
              </a:rPr>
              <a:t>Pyi</a:t>
            </a:r>
            <a:r>
              <a:rPr lang="en-US" sz="2200" b="1" dirty="0" smtClean="0">
                <a:solidFill>
                  <a:schemeClr val="accent1"/>
                </a:solidFill>
              </a:rPr>
              <a:t> Taw, Myanmar</a:t>
            </a:r>
          </a:p>
          <a:p>
            <a:pPr algn="ctr">
              <a:spcBef>
                <a:spcPts val="600"/>
              </a:spcBef>
            </a:pPr>
            <a:r>
              <a:rPr lang="en-US" sz="2200" b="1" dirty="0" smtClean="0">
                <a:solidFill>
                  <a:schemeClr val="accent1"/>
                </a:solidFill>
              </a:rPr>
              <a:t>November 22, 2013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</a:t>
            </a:fld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533400" y="1066800"/>
            <a:ext cx="8305799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Development of Myanmar </a:t>
            </a:r>
          </a:p>
          <a:p>
            <a:r>
              <a:rPr lang="en-US" sz="2800" b="1" dirty="0" smtClean="0">
                <a:solidFill>
                  <a:schemeClr val="accent1"/>
                </a:solidFill>
              </a:rPr>
              <a:t>National </a:t>
            </a:r>
            <a:r>
              <a:rPr lang="en-US" sz="2800" b="1" dirty="0">
                <a:solidFill>
                  <a:schemeClr val="accent1"/>
                </a:solidFill>
              </a:rPr>
              <a:t>Electrification </a:t>
            </a:r>
            <a:r>
              <a:rPr lang="en-US" sz="2800" b="1" dirty="0" smtClean="0">
                <a:solidFill>
                  <a:schemeClr val="accent1"/>
                </a:solidFill>
              </a:rPr>
              <a:t>Plan Toward Universal Access</a:t>
            </a:r>
          </a:p>
          <a:p>
            <a:endParaRPr lang="en-US" sz="2200" b="1" dirty="0" smtClean="0">
              <a:solidFill>
                <a:schemeClr val="accent1"/>
              </a:solidFill>
            </a:endParaRPr>
          </a:p>
          <a:p>
            <a:r>
              <a:rPr lang="en-US" sz="2800" b="1" dirty="0" smtClean="0">
                <a:solidFill>
                  <a:schemeClr val="accent1"/>
                </a:solidFill>
              </a:rPr>
              <a:t>---- An Overview</a:t>
            </a:r>
            <a:endParaRPr lang="es-AR" sz="2800" b="1" dirty="0">
              <a:solidFill>
                <a:schemeClr val="accent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62303" y="3181540"/>
            <a:ext cx="5662297" cy="1470025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Dr. Xiaoping Wang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b="1" dirty="0" smtClean="0">
                <a:solidFill>
                  <a:schemeClr val="accent1"/>
                </a:solidFill>
              </a:rPr>
              <a:t>Senior Energy Specialist, 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b="1" dirty="0" smtClean="0">
                <a:solidFill>
                  <a:schemeClr val="accent1"/>
                </a:solidFill>
              </a:rPr>
              <a:t>World Bank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8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10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17626" y="231684"/>
            <a:ext cx="8001000" cy="733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400" b="1" dirty="0" err="1" smtClean="0">
                <a:solidFill>
                  <a:schemeClr val="accent1"/>
                </a:solidFill>
              </a:rPr>
              <a:t>Scope</a:t>
            </a:r>
            <a:r>
              <a:rPr lang="es-AR" sz="2400" b="1" dirty="0" smtClean="0">
                <a:solidFill>
                  <a:schemeClr val="accent1"/>
                </a:solidFill>
              </a:rPr>
              <a:t> of </a:t>
            </a:r>
            <a:r>
              <a:rPr lang="es-AR" sz="2400" b="1" dirty="0" err="1" smtClean="0">
                <a:solidFill>
                  <a:schemeClr val="accent1"/>
                </a:solidFill>
              </a:rPr>
              <a:t>Work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3078" y="843481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296501" y="1066800"/>
            <a:ext cx="8542699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Electricity demand and connection projection </a:t>
            </a:r>
            <a:r>
              <a:rPr lang="en-US" sz="2000" dirty="0" smtClean="0">
                <a:solidFill>
                  <a:schemeClr val="tx1"/>
                </a:solidFill>
              </a:rPr>
              <a:t>at a disaggregated level (district or lower)</a:t>
            </a:r>
          </a:p>
          <a:p>
            <a:pPr marL="342900" lvl="0" indent="-342900" algn="l">
              <a:buFont typeface="Arial" pitchFamily="34" charset="0"/>
              <a:buChar char="•"/>
            </a:pPr>
            <a:endParaRPr lang="en-US" sz="800" dirty="0" smtClean="0">
              <a:solidFill>
                <a:schemeClr val="tx1"/>
              </a:solidFill>
            </a:endParaRPr>
          </a:p>
          <a:p>
            <a:pPr marL="342900" lvl="0" indent="-342900" algn="l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Comparison of different technologies and electricity supply options, </a:t>
            </a:r>
            <a:r>
              <a:rPr lang="en-US" sz="2000" dirty="0" smtClean="0">
                <a:solidFill>
                  <a:schemeClr val="tx1"/>
                </a:solidFill>
              </a:rPr>
              <a:t>and estimate total costs of electrification at each sub-location </a:t>
            </a:r>
          </a:p>
          <a:p>
            <a:pPr marL="342900" lvl="0" indent="-342900" algn="l">
              <a:buFont typeface="Arial" pitchFamily="34" charset="0"/>
              <a:buChar char="•"/>
            </a:pPr>
            <a:endParaRPr lang="en-US" sz="800" dirty="0" smtClean="0">
              <a:solidFill>
                <a:schemeClr val="tx1"/>
              </a:solidFill>
            </a:endParaRPr>
          </a:p>
          <a:p>
            <a:pPr marL="342900" lvl="0" indent="-342900" algn="l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Create GIS-based spatial least-cost electrification planning platform </a:t>
            </a:r>
            <a:r>
              <a:rPr lang="en-US" sz="2000" dirty="0" smtClean="0">
                <a:solidFill>
                  <a:schemeClr val="tx1"/>
                </a:solidFill>
              </a:rPr>
              <a:t>with geo-referenced data layers that cover both grid extension, and off-grid applications by sub-location </a:t>
            </a:r>
          </a:p>
          <a:p>
            <a:pPr marL="342900" lvl="0" indent="-342900" algn="l">
              <a:buFont typeface="Arial" pitchFamily="34" charset="0"/>
              <a:buChar char="•"/>
            </a:pPr>
            <a:endParaRPr lang="en-US" sz="8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Data gathering and analysis </a:t>
            </a:r>
            <a:r>
              <a:rPr lang="en-US" sz="2000" dirty="0" smtClean="0">
                <a:solidFill>
                  <a:schemeClr val="tx1"/>
                </a:solidFill>
              </a:rPr>
              <a:t>to support the spatial planning platform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sz="8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Examine the sensitivity of select outputs of the least cost plan to key policy variables </a:t>
            </a:r>
            <a:r>
              <a:rPr lang="en-US" sz="2000" dirty="0" smtClean="0">
                <a:solidFill>
                  <a:schemeClr val="tx1"/>
                </a:solidFill>
              </a:rPr>
              <a:t>such as connection charge, changes in grid supply cost per unit of electricity, deployment of proven low cost network designs, and equipment enables to reduce investment requirements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3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Roll-out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27" y="1561809"/>
            <a:ext cx="8897923" cy="293399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21C76-3AB8-40FB-A440-C0C43AC0A43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1600" y="4876800"/>
            <a:ext cx="6629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2400" dirty="0" smtClean="0">
                <a:solidFill>
                  <a:srgbClr val="464653"/>
                </a:solidFill>
                <a:latin typeface="Proxima Nova"/>
              </a:rPr>
              <a:t>Grid roll-out plan shows demand growth, grid expansion, and consolidation of municipal grids to form a single, larger regional or national grid</a:t>
            </a:r>
            <a:endParaRPr lang="en-US" altLang="en-US" sz="2400" dirty="0">
              <a:solidFill>
                <a:srgbClr val="464653"/>
              </a:solidFill>
              <a:latin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327416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649" name="Picture 15" descr="0-FullNetwork"/>
          <p:cNvPicPr>
            <a:picLocks noChangeAspect="1" noChangeArrowheads="1"/>
          </p:cNvPicPr>
          <p:nvPr/>
        </p:nvPicPr>
        <p:blipFill>
          <a:blip r:embed="rId3" cstate="print"/>
          <a:srcRect b="9334"/>
          <a:stretch>
            <a:fillRect/>
          </a:stretch>
        </p:blipFill>
        <p:spPr bwMode="auto">
          <a:xfrm>
            <a:off x="3175" y="649289"/>
            <a:ext cx="8683625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3650" name="Title 5"/>
          <p:cNvSpPr txBox="1">
            <a:spLocks/>
          </p:cNvSpPr>
          <p:nvPr/>
        </p:nvSpPr>
        <p:spPr bwMode="auto">
          <a:xfrm>
            <a:off x="182564" y="5849939"/>
            <a:ext cx="644683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3" tIns="45687" rIns="91373" bIns="45687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1F497D"/>
                </a:solidFill>
                <a:latin typeface="Proxima Nova"/>
                <a:ea typeface="ＭＳ Ｐゴシック"/>
                <a:cs typeface="ＭＳ Ｐゴシック"/>
                <a:sym typeface="Gill Sans" charset="0"/>
              </a:rPr>
              <a:t>Roll-out: By Branch (MV)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Proxima Nova"/>
                <a:ea typeface="ＭＳ Ｐゴシック"/>
                <a:cs typeface="ＭＳ Ｐゴシック"/>
                <a:sym typeface="Gill Sans" charset="0"/>
              </a:rPr>
              <a:t>Connect most cost-effective branches first</a:t>
            </a:r>
          </a:p>
        </p:txBody>
      </p:sp>
      <p:sp>
        <p:nvSpPr>
          <p:cNvPr id="283651" name="Rounded Rectangle 24"/>
          <p:cNvSpPr>
            <a:spLocks noChangeArrowheads="1"/>
          </p:cNvSpPr>
          <p:nvPr/>
        </p:nvSpPr>
        <p:spPr bwMode="auto">
          <a:xfrm>
            <a:off x="152400" y="1600199"/>
            <a:ext cx="1189038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D9D9D9"/>
            </a:solidFill>
            <a:round/>
            <a:headEnd/>
            <a:tailEnd/>
          </a:ln>
        </p:spPr>
        <p:txBody>
          <a:bodyPr lIns="91373" tIns="45687" rIns="91373" bIns="4568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srgbClr val="000000"/>
                </a:solidFill>
                <a:latin typeface="Proxima Nova"/>
                <a:ea typeface="ＭＳ Ｐゴシック"/>
                <a:cs typeface="ＭＳ Ｐゴシック"/>
                <a:sym typeface="Gill Sans" charset="0"/>
              </a:rPr>
              <a:t>Phase 1 </a:t>
            </a:r>
          </a:p>
        </p:txBody>
      </p:sp>
      <p:sp>
        <p:nvSpPr>
          <p:cNvPr id="283652" name="Rounded Rectangle 29"/>
          <p:cNvSpPr>
            <a:spLocks noChangeArrowheads="1"/>
          </p:cNvSpPr>
          <p:nvPr/>
        </p:nvSpPr>
        <p:spPr bwMode="auto">
          <a:xfrm>
            <a:off x="1538288" y="1600199"/>
            <a:ext cx="1433512" cy="609600"/>
          </a:xfrm>
          <a:prstGeom prst="roundRect">
            <a:avLst>
              <a:gd name="adj" fmla="val 16667"/>
            </a:avLst>
          </a:prstGeom>
          <a:solidFill>
            <a:srgbClr val="FFD580"/>
          </a:solidFill>
          <a:ln w="19050">
            <a:noFill/>
            <a:round/>
            <a:headEnd/>
            <a:tailEnd/>
          </a:ln>
        </p:spPr>
        <p:txBody>
          <a:bodyPr lIns="45687" tIns="45687" rIns="45687" bIns="4568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Proxima Nova"/>
                <a:ea typeface="ＭＳ Ｐゴシック"/>
                <a:cs typeface="ＭＳ Ｐゴシック"/>
                <a:sym typeface="Gill Sans" charset="0"/>
              </a:rPr>
              <a:t>&lt; 20</a:t>
            </a:r>
          </a:p>
        </p:txBody>
      </p:sp>
      <p:sp>
        <p:nvSpPr>
          <p:cNvPr id="283653" name="Rounded Rectangle 24"/>
          <p:cNvSpPr>
            <a:spLocks noChangeArrowheads="1"/>
          </p:cNvSpPr>
          <p:nvPr/>
        </p:nvSpPr>
        <p:spPr bwMode="auto">
          <a:xfrm>
            <a:off x="138127" y="2362199"/>
            <a:ext cx="1189037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D9D9D9"/>
            </a:solidFill>
            <a:round/>
            <a:headEnd/>
            <a:tailEnd/>
          </a:ln>
        </p:spPr>
        <p:txBody>
          <a:bodyPr lIns="91373" tIns="45687" rIns="91373" bIns="4568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srgbClr val="000000"/>
                </a:solidFill>
                <a:latin typeface="Proxima Nova"/>
                <a:ea typeface="ＭＳ Ｐゴシック"/>
                <a:cs typeface="ＭＳ Ｐゴシック"/>
                <a:sym typeface="Gill Sans" charset="0"/>
              </a:rPr>
              <a:t>Phase 2 </a:t>
            </a:r>
          </a:p>
        </p:txBody>
      </p:sp>
      <p:sp>
        <p:nvSpPr>
          <p:cNvPr id="283654" name="Rounded Rectangle 29"/>
          <p:cNvSpPr>
            <a:spLocks noChangeArrowheads="1"/>
          </p:cNvSpPr>
          <p:nvPr/>
        </p:nvSpPr>
        <p:spPr bwMode="auto">
          <a:xfrm>
            <a:off x="1524000" y="2362199"/>
            <a:ext cx="1433513" cy="609600"/>
          </a:xfrm>
          <a:prstGeom prst="roundRect">
            <a:avLst>
              <a:gd name="adj" fmla="val 16667"/>
            </a:avLst>
          </a:prstGeom>
          <a:solidFill>
            <a:srgbClr val="B6D480"/>
          </a:solidFill>
          <a:ln w="19050">
            <a:noFill/>
            <a:round/>
            <a:headEnd/>
            <a:tailEnd/>
          </a:ln>
        </p:spPr>
        <p:txBody>
          <a:bodyPr lIns="45687" tIns="45687" rIns="45687" bIns="4568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Proxima Nova"/>
                <a:ea typeface="ＭＳ Ｐゴシック"/>
                <a:cs typeface="ＭＳ Ｐゴシック"/>
                <a:sym typeface="Gill Sans" charset="0"/>
              </a:rPr>
              <a:t>20 – 25</a:t>
            </a:r>
          </a:p>
        </p:txBody>
      </p:sp>
      <p:sp>
        <p:nvSpPr>
          <p:cNvPr id="283655" name="Rounded Rectangle 24"/>
          <p:cNvSpPr>
            <a:spLocks noChangeArrowheads="1"/>
          </p:cNvSpPr>
          <p:nvPr/>
        </p:nvSpPr>
        <p:spPr bwMode="auto">
          <a:xfrm>
            <a:off x="138127" y="3124200"/>
            <a:ext cx="1189037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D9D9D9"/>
            </a:solidFill>
            <a:round/>
            <a:headEnd/>
            <a:tailEnd/>
          </a:ln>
        </p:spPr>
        <p:txBody>
          <a:bodyPr lIns="91373" tIns="45687" rIns="91373" bIns="4568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srgbClr val="000000"/>
                </a:solidFill>
                <a:latin typeface="Proxima Nova"/>
                <a:ea typeface="ＭＳ Ｐゴシック"/>
                <a:cs typeface="ＭＳ Ｐゴシック"/>
                <a:sym typeface="Gill Sans" charset="0"/>
              </a:rPr>
              <a:t>Phase 3 </a:t>
            </a:r>
          </a:p>
        </p:txBody>
      </p:sp>
      <p:sp>
        <p:nvSpPr>
          <p:cNvPr id="283656" name="Rounded Rectangle 29"/>
          <p:cNvSpPr>
            <a:spLocks noChangeArrowheads="1"/>
          </p:cNvSpPr>
          <p:nvPr/>
        </p:nvSpPr>
        <p:spPr bwMode="auto">
          <a:xfrm>
            <a:off x="1524000" y="3124200"/>
            <a:ext cx="1433513" cy="609600"/>
          </a:xfrm>
          <a:prstGeom prst="roundRect">
            <a:avLst>
              <a:gd name="adj" fmla="val 16667"/>
            </a:avLst>
          </a:prstGeom>
          <a:solidFill>
            <a:srgbClr val="E89AFF"/>
          </a:solidFill>
          <a:ln w="19050">
            <a:noFill/>
            <a:round/>
            <a:headEnd/>
            <a:tailEnd/>
          </a:ln>
        </p:spPr>
        <p:txBody>
          <a:bodyPr lIns="45687" tIns="45687" rIns="45687" bIns="4568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Proxima Nova"/>
                <a:ea typeface="ＭＳ Ｐゴシック"/>
                <a:cs typeface="ＭＳ Ｐゴシック"/>
                <a:sym typeface="Gill Sans" charset="0"/>
              </a:rPr>
              <a:t>&gt; 25</a:t>
            </a:r>
          </a:p>
        </p:txBody>
      </p:sp>
      <p:sp>
        <p:nvSpPr>
          <p:cNvPr id="283657" name="Rounded Rectangle 24"/>
          <p:cNvSpPr>
            <a:spLocks noChangeArrowheads="1"/>
          </p:cNvSpPr>
          <p:nvPr/>
        </p:nvSpPr>
        <p:spPr bwMode="auto">
          <a:xfrm>
            <a:off x="152400" y="838200"/>
            <a:ext cx="2833688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D9D9D9"/>
            </a:solidFill>
            <a:round/>
            <a:headEnd/>
            <a:tailEnd/>
          </a:ln>
        </p:spPr>
        <p:txBody>
          <a:bodyPr lIns="91373" tIns="45687" rIns="91373" bIns="4568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000000"/>
                </a:solidFill>
                <a:latin typeface="Proxima Nova"/>
                <a:ea typeface="ＭＳ Ｐゴシック"/>
                <a:cs typeface="ＭＳ Ｐゴシック"/>
                <a:sym typeface="Gill Sans" charset="0"/>
              </a:rPr>
              <a:t>Unit Investment</a:t>
            </a:r>
            <a:endParaRPr lang="en-US" sz="2200" b="1" dirty="0">
              <a:solidFill>
                <a:srgbClr val="000000"/>
              </a:solidFill>
              <a:latin typeface="Proxima Nova"/>
              <a:ea typeface="ＭＳ Ｐゴシック"/>
              <a:cs typeface="ＭＳ Ｐゴシック"/>
              <a:sym typeface="Gill Sans" charset="0"/>
            </a:endParaRPr>
          </a:p>
        </p:txBody>
      </p:sp>
      <p:pic>
        <p:nvPicPr>
          <p:cNvPr id="68621" name="Picture 8" descr="Branch-BasedMetr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8275"/>
            <a:ext cx="2590800" cy="22701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83659" name="Freeform 93"/>
          <p:cNvSpPr>
            <a:spLocks/>
          </p:cNvSpPr>
          <p:nvPr/>
        </p:nvSpPr>
        <p:spPr bwMode="auto">
          <a:xfrm>
            <a:off x="6324600" y="152400"/>
            <a:ext cx="2590800" cy="2270125"/>
          </a:xfrm>
          <a:custGeom>
            <a:avLst/>
            <a:gdLst>
              <a:gd name="T0" fmla="*/ 0 w 2304"/>
              <a:gd name="T1" fmla="*/ 2147483647 h 1728"/>
              <a:gd name="T2" fmla="*/ 0 w 2304"/>
              <a:gd name="T3" fmla="*/ 2147483647 h 1728"/>
              <a:gd name="T4" fmla="*/ 2147483647 w 2304"/>
              <a:gd name="T5" fmla="*/ 2147483647 h 1728"/>
              <a:gd name="T6" fmla="*/ 2147483647 w 2304"/>
              <a:gd name="T7" fmla="*/ 0 h 1728"/>
              <a:gd name="T8" fmla="*/ 2147483647 w 2304"/>
              <a:gd name="T9" fmla="*/ 0 h 1728"/>
              <a:gd name="T10" fmla="*/ 2147483647 w 2304"/>
              <a:gd name="T11" fmla="*/ 2147483647 h 1728"/>
              <a:gd name="T12" fmla="*/ 2147483647 w 2304"/>
              <a:gd name="T13" fmla="*/ 2147483647 h 1728"/>
              <a:gd name="T14" fmla="*/ 2147483647 w 2304"/>
              <a:gd name="T15" fmla="*/ 2147483647 h 1728"/>
              <a:gd name="T16" fmla="*/ 2147483647 w 2304"/>
              <a:gd name="T17" fmla="*/ 2147483647 h 1728"/>
              <a:gd name="T18" fmla="*/ 2147483647 w 2304"/>
              <a:gd name="T19" fmla="*/ 2147483647 h 1728"/>
              <a:gd name="T20" fmla="*/ 0 w 2304"/>
              <a:gd name="T21" fmla="*/ 2147483647 h 172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304"/>
              <a:gd name="T34" fmla="*/ 0 h 1728"/>
              <a:gd name="T35" fmla="*/ 2304 w 2304"/>
              <a:gd name="T36" fmla="*/ 1728 h 172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304" h="1728">
                <a:moveTo>
                  <a:pt x="0" y="1728"/>
                </a:moveTo>
                <a:lnTo>
                  <a:pt x="0" y="336"/>
                </a:lnTo>
                <a:lnTo>
                  <a:pt x="1008" y="336"/>
                </a:lnTo>
                <a:lnTo>
                  <a:pt x="1008" y="0"/>
                </a:lnTo>
                <a:lnTo>
                  <a:pt x="2304" y="0"/>
                </a:lnTo>
                <a:lnTo>
                  <a:pt x="2304" y="1584"/>
                </a:lnTo>
                <a:lnTo>
                  <a:pt x="1920" y="1584"/>
                </a:lnTo>
                <a:lnTo>
                  <a:pt x="1536" y="816"/>
                </a:lnTo>
                <a:lnTo>
                  <a:pt x="960" y="912"/>
                </a:lnTo>
                <a:lnTo>
                  <a:pt x="384" y="1728"/>
                </a:lnTo>
                <a:lnTo>
                  <a:pt x="0" y="1728"/>
                </a:lnTo>
                <a:close/>
              </a:path>
            </a:pathLst>
          </a:custGeom>
          <a:noFill/>
          <a:ln w="19050">
            <a:noFill/>
            <a:round/>
            <a:headEnd/>
            <a:tailEnd/>
          </a:ln>
        </p:spPr>
        <p:txBody>
          <a:bodyPr lIns="45687" tIns="45687" rIns="45687" bIns="4568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000000"/>
              </a:solidFill>
              <a:latin typeface="Gill Sans MT" pitchFamily="34" charset="0"/>
              <a:ea typeface="ＭＳ Ｐゴシック"/>
              <a:cs typeface="ＭＳ Ｐゴシック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79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13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smtClean="0">
                <a:solidFill>
                  <a:schemeClr val="accent1"/>
                </a:solidFill>
              </a:rPr>
              <a:t>Road </a:t>
            </a:r>
            <a:r>
              <a:rPr lang="es-AR" sz="2700" b="1" dirty="0" err="1" smtClean="0">
                <a:solidFill>
                  <a:schemeClr val="accent1"/>
                </a:solidFill>
              </a:rPr>
              <a:t>Map</a:t>
            </a:r>
            <a:r>
              <a:rPr lang="es-AR" sz="2700" b="1" dirty="0" smtClean="0">
                <a:solidFill>
                  <a:schemeClr val="accent1"/>
                </a:solidFill>
              </a:rPr>
              <a:t> and </a:t>
            </a:r>
            <a:r>
              <a:rPr lang="es-AR" sz="2700" b="1" dirty="0" err="1" smtClean="0">
                <a:solidFill>
                  <a:schemeClr val="accent1"/>
                </a:solidFill>
              </a:rPr>
              <a:t>Investment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Prospectus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0668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81025" y="1219200"/>
            <a:ext cx="8334375" cy="446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1900" dirty="0">
              <a:latin typeface="+mn-lt"/>
              <a:ea typeface="+mn-ea"/>
            </a:endParaRP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1900" dirty="0">
              <a:latin typeface="+mn-lt"/>
              <a:ea typeface="+mn-ea"/>
            </a:endParaRP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1900" dirty="0">
              <a:latin typeface="+mn-lt"/>
              <a:ea typeface="+mn-ea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581024" y="2209800"/>
            <a:ext cx="83343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lnSpc>
                <a:spcPct val="80000"/>
              </a:lnSpc>
              <a:spcBef>
                <a:spcPct val="20000"/>
              </a:spcBef>
            </a:pPr>
            <a:endParaRPr lang="en-US" sz="1600" dirty="0" smtClean="0"/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400" dirty="0">
                <a:latin typeface="+mn-lt"/>
                <a:ea typeface="+mn-ea"/>
              </a:rPr>
              <a:t>A road map to achieving universal </a:t>
            </a:r>
            <a:r>
              <a:rPr lang="en-US" sz="2400" dirty="0" smtClean="0">
                <a:latin typeface="+mn-lt"/>
                <a:ea typeface="+mn-ea"/>
              </a:rPr>
              <a:t>access to electricity by </a:t>
            </a:r>
            <a:r>
              <a:rPr lang="en-US" sz="2400" dirty="0">
                <a:latin typeface="+mn-lt"/>
                <a:ea typeface="+mn-ea"/>
              </a:rPr>
              <a:t>2030, </a:t>
            </a:r>
            <a:r>
              <a:rPr lang="en-US" sz="2400" dirty="0" smtClean="0">
                <a:latin typeface="+mn-lt"/>
                <a:ea typeface="+mn-ea"/>
              </a:rPr>
              <a:t>including: 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</a:pPr>
            <a:endParaRPr lang="en-US" sz="2400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n-lt"/>
                <a:ea typeface="+mn-ea"/>
              </a:rPr>
              <a:t>Long-term and intermediate </a:t>
            </a:r>
            <a:r>
              <a:rPr lang="en-US" sz="2400" dirty="0" smtClean="0">
                <a:latin typeface="+mn-lt"/>
                <a:ea typeface="+mn-ea"/>
              </a:rPr>
              <a:t>targets for </a:t>
            </a:r>
            <a:r>
              <a:rPr lang="en-US" sz="2400" dirty="0" smtClean="0">
                <a:latin typeface="+mn-lt"/>
                <a:ea typeface="+mn-ea"/>
              </a:rPr>
              <a:t>2015-2030</a:t>
            </a:r>
            <a:endParaRPr lang="en-US" sz="2400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n-lt"/>
                <a:ea typeface="+mn-ea"/>
              </a:rPr>
              <a:t>investment </a:t>
            </a:r>
            <a:r>
              <a:rPr lang="en-US" sz="2400" dirty="0">
                <a:latin typeface="+mn-lt"/>
                <a:ea typeface="+mn-ea"/>
              </a:rPr>
              <a:t>financing </a:t>
            </a:r>
            <a:r>
              <a:rPr lang="en-US" sz="2400" dirty="0" smtClean="0">
                <a:latin typeface="+mn-lt"/>
                <a:ea typeface="+mn-ea"/>
              </a:rPr>
              <a:t>framework for </a:t>
            </a:r>
            <a:r>
              <a:rPr lang="en-US" sz="2400" dirty="0" smtClean="0">
                <a:latin typeface="+mn-lt"/>
                <a:ea typeface="+mn-ea"/>
              </a:rPr>
              <a:t>2015-2020 (short-term)</a:t>
            </a:r>
            <a:endParaRPr lang="en-US" sz="2400" dirty="0" smtClean="0">
              <a:latin typeface="+mn-lt"/>
              <a:ea typeface="+mn-ea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n-lt"/>
                <a:ea typeface="+mn-ea"/>
              </a:rPr>
              <a:t>action </a:t>
            </a:r>
            <a:r>
              <a:rPr lang="en-US" sz="2400" dirty="0">
                <a:latin typeface="+mn-lt"/>
                <a:ea typeface="+mn-ea"/>
              </a:rPr>
              <a:t>plan </a:t>
            </a:r>
            <a:r>
              <a:rPr lang="en-US" sz="2400" dirty="0" smtClean="0">
                <a:latin typeface="+mn-lt"/>
                <a:ea typeface="+mn-ea"/>
              </a:rPr>
              <a:t>to address enabling </a:t>
            </a:r>
            <a:r>
              <a:rPr lang="en-US" sz="2400" dirty="0">
                <a:latin typeface="+mn-lt"/>
                <a:ea typeface="+mn-ea"/>
              </a:rPr>
              <a:t>policy and institutional </a:t>
            </a:r>
            <a:r>
              <a:rPr lang="en-US" sz="2400" dirty="0" smtClean="0">
                <a:latin typeface="+mn-lt"/>
                <a:ea typeface="+mn-ea"/>
              </a:rPr>
              <a:t>framework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n-lt"/>
                <a:ea typeface="+mn-ea"/>
              </a:rPr>
              <a:t>capacity </a:t>
            </a:r>
            <a:r>
              <a:rPr lang="en-US" sz="2400" dirty="0">
                <a:latin typeface="+mn-lt"/>
                <a:ea typeface="+mn-ea"/>
              </a:rPr>
              <a:t>strengthening initiatives for </a:t>
            </a:r>
            <a:r>
              <a:rPr lang="en-US" sz="2400" dirty="0" smtClean="0">
                <a:latin typeface="+mn-lt"/>
                <a:ea typeface="+mn-ea"/>
              </a:rPr>
              <a:t>key </a:t>
            </a:r>
            <a:r>
              <a:rPr lang="en-US" sz="2400" dirty="0">
                <a:latin typeface="+mn-lt"/>
                <a:ea typeface="+mn-ea"/>
              </a:rPr>
              <a:t>institutions and </a:t>
            </a:r>
            <a:r>
              <a:rPr lang="en-US" sz="2400" dirty="0" smtClean="0">
                <a:latin typeface="+mn-lt"/>
                <a:ea typeface="+mn-ea"/>
              </a:rPr>
              <a:t>agencies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</a:pPr>
            <a:endParaRPr lang="en-US" sz="2000" dirty="0">
              <a:solidFill>
                <a:schemeClr val="accent6"/>
              </a:solidFill>
              <a:latin typeface="+mn-lt"/>
              <a:ea typeface="+mn-ea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09600" y="1215074"/>
            <a:ext cx="7924799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Road Map and Investment Prospectus </a:t>
            </a:r>
          </a:p>
        </p:txBody>
      </p:sp>
    </p:spTree>
    <p:extLst>
      <p:ext uri="{BB962C8B-B14F-4D97-AF65-F5344CB8AC3E}">
        <p14:creationId xmlns:p14="http://schemas.microsoft.com/office/powerpoint/2010/main" val="15520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14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324278"/>
            <a:ext cx="8001000" cy="6572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AR" sz="2700" b="1" dirty="0" smtClean="0">
              <a:solidFill>
                <a:schemeClr val="accent1"/>
              </a:solidFill>
            </a:endParaRPr>
          </a:p>
          <a:p>
            <a:pPr algn="l"/>
            <a:r>
              <a:rPr lang="es-AR" sz="4300" b="1" dirty="0" err="1" smtClean="0">
                <a:solidFill>
                  <a:schemeClr val="accent1"/>
                </a:solidFill>
              </a:rPr>
              <a:t>Scope</a:t>
            </a:r>
            <a:r>
              <a:rPr lang="es-AR" sz="4300" b="1" dirty="0" smtClean="0">
                <a:solidFill>
                  <a:schemeClr val="accent1"/>
                </a:solidFill>
              </a:rPr>
              <a:t> of </a:t>
            </a:r>
            <a:r>
              <a:rPr lang="es-AR" sz="4300" b="1" dirty="0" err="1" smtClean="0">
                <a:solidFill>
                  <a:schemeClr val="accent1"/>
                </a:solidFill>
              </a:rPr>
              <a:t>Work</a:t>
            </a:r>
            <a:endParaRPr lang="es-AR" sz="43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4827" y="9906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414827" y="1219200"/>
            <a:ext cx="8720627" cy="446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42900" lvl="0" indent="-342900">
              <a:buFont typeface="Arial" pitchFamily="34" charset="0"/>
              <a:buChar char="•"/>
            </a:pPr>
            <a:r>
              <a:rPr lang="en-US" sz="1900" b="1" dirty="0"/>
              <a:t>Establish institutional framework for NEP implementation </a:t>
            </a:r>
          </a:p>
          <a:p>
            <a:pPr marL="800100" lvl="1" indent="-342900">
              <a:buFontTx/>
              <a:buChar char="-"/>
            </a:pPr>
            <a:r>
              <a:rPr lang="en-US" sz="1900" dirty="0">
                <a:latin typeface="+mn-lt"/>
                <a:ea typeface="+mn-ea"/>
              </a:rPr>
              <a:t>E</a:t>
            </a:r>
            <a:r>
              <a:rPr lang="en-US" sz="1900" dirty="0" smtClean="0">
                <a:latin typeface="+mn-lt"/>
                <a:ea typeface="+mn-ea"/>
              </a:rPr>
              <a:t>stablish key </a:t>
            </a:r>
            <a:r>
              <a:rPr lang="en-US" sz="1900" dirty="0">
                <a:latin typeface="+mn-lt"/>
                <a:ea typeface="+mn-ea"/>
              </a:rPr>
              <a:t>roles for </a:t>
            </a:r>
            <a:r>
              <a:rPr lang="en-US" sz="1900" dirty="0" err="1">
                <a:latin typeface="+mn-lt"/>
                <a:ea typeface="+mn-ea"/>
              </a:rPr>
              <a:t>gov</a:t>
            </a:r>
            <a:r>
              <a:rPr lang="en-US" sz="1900" dirty="0">
                <a:latin typeface="+mn-lt"/>
                <a:ea typeface="+mn-ea"/>
              </a:rPr>
              <a:t> agencies, private sector, </a:t>
            </a:r>
            <a:r>
              <a:rPr lang="en-US" sz="1900" dirty="0">
                <a:latin typeface="+mn-lt"/>
              </a:rPr>
              <a:t>implementation agencies (YESB, MESB, ESE, private sector, </a:t>
            </a:r>
            <a:r>
              <a:rPr lang="en-US" sz="1900" dirty="0" err="1">
                <a:latin typeface="+mn-lt"/>
              </a:rPr>
              <a:t>etc</a:t>
            </a:r>
            <a:r>
              <a:rPr lang="en-US" sz="1900" dirty="0" smtClean="0">
                <a:latin typeface="+mn-lt"/>
              </a:rPr>
              <a:t>), </a:t>
            </a:r>
            <a:r>
              <a:rPr lang="en-US" sz="1900" dirty="0" smtClean="0">
                <a:latin typeface="+mn-lt"/>
                <a:ea typeface="+mn-ea"/>
              </a:rPr>
              <a:t>and DPs</a:t>
            </a:r>
            <a:endParaRPr lang="en-US" sz="800" dirty="0" smtClean="0">
              <a:latin typeface="+mn-lt"/>
              <a:ea typeface="+mn-ea"/>
            </a:endParaRPr>
          </a:p>
          <a:p>
            <a:pPr marL="800100" lvl="1" indent="-342900">
              <a:buFontTx/>
              <a:buChar char="-"/>
            </a:pPr>
            <a:r>
              <a:rPr lang="en-US" sz="1900" dirty="0" smtClean="0">
                <a:latin typeface="+mn-lt"/>
                <a:ea typeface="+mn-ea"/>
              </a:rPr>
              <a:t>Oversight, policy</a:t>
            </a:r>
            <a:r>
              <a:rPr lang="en-US" sz="1900" dirty="0">
                <a:latin typeface="+mn-lt"/>
                <a:ea typeface="+mn-ea"/>
              </a:rPr>
              <a:t>, regulatory, and legal </a:t>
            </a:r>
            <a:r>
              <a:rPr lang="en-US" sz="1900" dirty="0" smtClean="0">
                <a:latin typeface="+mn-lt"/>
                <a:ea typeface="+mn-ea"/>
              </a:rPr>
              <a:t>framework </a:t>
            </a:r>
            <a:endParaRPr lang="en-US" sz="800" dirty="0" smtClean="0">
              <a:latin typeface="+mn-lt"/>
              <a:ea typeface="+mn-ea"/>
            </a:endParaRPr>
          </a:p>
          <a:p>
            <a:pPr marL="800100" lvl="1" indent="-342900">
              <a:buFontTx/>
              <a:buChar char="-"/>
            </a:pPr>
            <a:r>
              <a:rPr lang="en-US" sz="1900" dirty="0">
                <a:latin typeface="+mn-lt"/>
                <a:ea typeface="+mn-ea"/>
              </a:rPr>
              <a:t>N</a:t>
            </a:r>
            <a:r>
              <a:rPr lang="en-US" sz="1900" dirty="0" smtClean="0">
                <a:latin typeface="+mn-lt"/>
                <a:ea typeface="+mn-ea"/>
              </a:rPr>
              <a:t>ear </a:t>
            </a:r>
            <a:r>
              <a:rPr lang="en-US" sz="1900" dirty="0">
                <a:latin typeface="+mn-lt"/>
                <a:ea typeface="+mn-ea"/>
              </a:rPr>
              <a:t>term action </a:t>
            </a:r>
            <a:r>
              <a:rPr lang="en-US" sz="1900" dirty="0" smtClean="0">
                <a:latin typeface="+mn-lt"/>
                <a:ea typeface="+mn-ea"/>
              </a:rPr>
              <a:t>plan</a:t>
            </a:r>
            <a:r>
              <a:rPr lang="en-US" sz="1900" dirty="0">
                <a:latin typeface="+mn-lt"/>
              </a:rPr>
              <a:t> </a:t>
            </a:r>
            <a:r>
              <a:rPr lang="en-US" sz="1900" dirty="0" smtClean="0">
                <a:latin typeface="+mn-lt"/>
              </a:rPr>
              <a:t>for capacity </a:t>
            </a:r>
            <a:r>
              <a:rPr lang="en-US" sz="1900" dirty="0">
                <a:latin typeface="+mn-lt"/>
              </a:rPr>
              <a:t>strengthening </a:t>
            </a:r>
            <a:endParaRPr lang="en-US" sz="1900" dirty="0" smtClean="0">
              <a:latin typeface="+mn-lt"/>
            </a:endParaRPr>
          </a:p>
          <a:p>
            <a:pPr marL="800100" lvl="1" indent="-342900">
              <a:buFontTx/>
              <a:buChar char="-"/>
            </a:pPr>
            <a:endParaRPr lang="en-US" sz="800" dirty="0" smtClean="0">
              <a:latin typeface="+mn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900" b="1" dirty="0"/>
              <a:t>Gap analysis and financing plan for prospectus (2015-2020</a:t>
            </a:r>
            <a:r>
              <a:rPr lang="en-US" sz="1900" dirty="0"/>
              <a:t>)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800" dirty="0"/>
          </a:p>
          <a:p>
            <a:pPr marL="800100" lvl="1" indent="-342900">
              <a:buFontTx/>
              <a:buChar char="-"/>
            </a:pPr>
            <a:r>
              <a:rPr lang="en-US" sz="1900" dirty="0">
                <a:latin typeface="+mn-lt"/>
                <a:ea typeface="+mn-ea"/>
              </a:rPr>
              <a:t>A</a:t>
            </a:r>
            <a:r>
              <a:rPr lang="en-US" sz="1900" dirty="0" smtClean="0">
                <a:latin typeface="+mn-lt"/>
                <a:ea typeface="+mn-ea"/>
              </a:rPr>
              <a:t>nalyze </a:t>
            </a:r>
            <a:r>
              <a:rPr lang="en-US" sz="1900" dirty="0">
                <a:latin typeface="+mn-lt"/>
                <a:ea typeface="+mn-ea"/>
              </a:rPr>
              <a:t>sector-wide  financing gap </a:t>
            </a:r>
            <a:r>
              <a:rPr lang="en-US" sz="1900" dirty="0" smtClean="0">
                <a:latin typeface="+mn-lt"/>
                <a:ea typeface="+mn-ea"/>
              </a:rPr>
              <a:t>for the first time slice (2015-2020) of NEP</a:t>
            </a:r>
            <a:endParaRPr lang="en-US" sz="1900" dirty="0">
              <a:latin typeface="+mn-lt"/>
              <a:ea typeface="+mn-ea"/>
            </a:endParaRPr>
          </a:p>
          <a:p>
            <a:pPr marL="800100" lvl="1" indent="-342900">
              <a:buFontTx/>
              <a:buChar char="-"/>
            </a:pPr>
            <a:r>
              <a:rPr lang="en-US" sz="1900" dirty="0">
                <a:latin typeface="+mn-lt"/>
                <a:ea typeface="+mn-ea"/>
              </a:rPr>
              <a:t>R</a:t>
            </a:r>
            <a:r>
              <a:rPr lang="en-US" sz="1900" dirty="0" smtClean="0">
                <a:latin typeface="+mn-lt"/>
                <a:ea typeface="+mn-ea"/>
              </a:rPr>
              <a:t>ecommend policy platform and framework for syndicating annual financing requirements from different stakeholders</a:t>
            </a:r>
          </a:p>
          <a:p>
            <a:pPr marL="800100" lvl="1" indent="-342900">
              <a:buFontTx/>
              <a:buChar char="-"/>
            </a:pPr>
            <a:endParaRPr lang="en-US" sz="800" b="1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900" b="1" dirty="0"/>
              <a:t>Draft final road map and investment financing prospectus 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sz="800" dirty="0"/>
          </a:p>
          <a:p>
            <a:pPr marL="800100" lvl="1" indent="-342900">
              <a:buFontTx/>
              <a:buChar char="-"/>
            </a:pPr>
            <a:r>
              <a:rPr lang="en-US" sz="1900" dirty="0" smtClean="0">
                <a:latin typeface="+mn-lt"/>
                <a:ea typeface="+mn-ea"/>
              </a:rPr>
              <a:t>Roadmap, geospatial </a:t>
            </a:r>
            <a:r>
              <a:rPr lang="en-US" sz="1900" dirty="0">
                <a:latin typeface="+mn-lt"/>
                <a:ea typeface="+mn-ea"/>
              </a:rPr>
              <a:t>rollout plan summary, implementation plan, financing gap and policy  </a:t>
            </a:r>
            <a:r>
              <a:rPr lang="en-US" sz="1900" dirty="0" smtClean="0">
                <a:latin typeface="+mn-lt"/>
                <a:ea typeface="+mn-ea"/>
              </a:rPr>
              <a:t>platform</a:t>
            </a:r>
            <a:endParaRPr lang="en-US" sz="1900" dirty="0">
              <a:latin typeface="+mn-lt"/>
              <a:ea typeface="+mn-ea"/>
            </a:endParaRPr>
          </a:p>
          <a:p>
            <a:pPr marL="800100" lvl="1" indent="-342900">
              <a:buFontTx/>
              <a:buChar char="-"/>
            </a:pPr>
            <a:r>
              <a:rPr lang="en-US" sz="1900" dirty="0" smtClean="0">
                <a:latin typeface="+mn-lt"/>
                <a:ea typeface="+mn-ea"/>
              </a:rPr>
              <a:t>Investment financing prospectus 2015-2020</a:t>
            </a:r>
            <a:endParaRPr lang="en-US" sz="1900" dirty="0">
              <a:latin typeface="+mn-lt"/>
              <a:ea typeface="+mn-ea"/>
            </a:endParaRPr>
          </a:p>
          <a:p>
            <a:pPr marL="800100" lvl="1" indent="-342900">
              <a:buFontTx/>
              <a:buChar char="-"/>
            </a:pPr>
            <a:r>
              <a:rPr lang="en-US" sz="1900" dirty="0" smtClean="0">
                <a:latin typeface="+mn-lt"/>
                <a:ea typeface="+mn-ea"/>
              </a:rPr>
              <a:t>Plan </a:t>
            </a:r>
            <a:r>
              <a:rPr lang="en-US" sz="1900" dirty="0">
                <a:latin typeface="+mn-lt"/>
                <a:ea typeface="+mn-ea"/>
              </a:rPr>
              <a:t>for updating and approval of Geospatial Plan and Prospectus. </a:t>
            </a:r>
          </a:p>
          <a:p>
            <a:pPr marL="0" indent="0" eaLnBrk="1" hangingPunct="1">
              <a:spcBef>
                <a:spcPct val="20000"/>
              </a:spcBef>
            </a:pPr>
            <a:r>
              <a:rPr lang="en-US" sz="1900" b="1" dirty="0"/>
              <a:t>  </a:t>
            </a:r>
          </a:p>
          <a:p>
            <a:pPr marL="800100" lvl="1" indent="-342900">
              <a:buFontTx/>
              <a:buChar char="-"/>
            </a:pPr>
            <a:endParaRPr lang="en-US" sz="1900" dirty="0" smtClean="0">
              <a:latin typeface="+mn-lt"/>
            </a:endParaRPr>
          </a:p>
          <a:p>
            <a:pPr marL="457200" lvl="1" indent="0"/>
            <a:endParaRPr lang="en-US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632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15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Work</a:t>
            </a:r>
            <a:r>
              <a:rPr lang="es-AR" sz="2700" b="1" dirty="0" smtClean="0">
                <a:solidFill>
                  <a:schemeClr val="accent1"/>
                </a:solidFill>
              </a:rPr>
              <a:t> Plan 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954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15859" y="1419726"/>
            <a:ext cx="781667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spcBef>
                <a:spcPct val="20000"/>
              </a:spcBef>
            </a:pPr>
            <a:r>
              <a:rPr lang="en-US" sz="2400" dirty="0" smtClean="0">
                <a:latin typeface="+mn-lt"/>
                <a:ea typeface="+mn-ea"/>
              </a:rPr>
              <a:t>Two consulting </a:t>
            </a:r>
            <a:r>
              <a:rPr lang="en-US" sz="2400" dirty="0" smtClean="0">
                <a:latin typeface="+mn-lt"/>
                <a:ea typeface="+mn-ea"/>
              </a:rPr>
              <a:t>firms have </a:t>
            </a:r>
            <a:r>
              <a:rPr lang="en-US" sz="2400" dirty="0" smtClean="0">
                <a:latin typeface="+mn-lt"/>
                <a:ea typeface="+mn-ea"/>
              </a:rPr>
              <a:t>been competitively selected to assist in NEP </a:t>
            </a:r>
            <a:r>
              <a:rPr lang="en-US" sz="2400" dirty="0" smtClean="0">
                <a:latin typeface="+mn-lt"/>
                <a:ea typeface="+mn-ea"/>
              </a:rPr>
              <a:t>development, and bring in technical expertise and </a:t>
            </a:r>
            <a:r>
              <a:rPr lang="en-US" sz="2400" dirty="0" smtClean="0">
                <a:latin typeface="+mn-lt"/>
                <a:ea typeface="+mn-ea"/>
              </a:rPr>
              <a:t>international experience</a:t>
            </a:r>
            <a:r>
              <a:rPr lang="en-US" sz="2400" dirty="0" smtClean="0">
                <a:latin typeface="+mn-lt"/>
                <a:ea typeface="+mn-ea"/>
              </a:rPr>
              <a:t>. </a:t>
            </a:r>
            <a:endParaRPr lang="en-US" sz="2400" dirty="0" smtClean="0">
              <a:latin typeface="+mn-lt"/>
              <a:ea typeface="+mn-ea"/>
            </a:endParaRP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>
              <a:latin typeface="+mn-lt"/>
              <a:ea typeface="+mn-ea"/>
            </a:endParaRPr>
          </a:p>
          <a:p>
            <a:pPr marL="800100" lvl="1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latin typeface="+mn-lt"/>
                <a:ea typeface="+mn-ea"/>
              </a:rPr>
              <a:t>Columbia University</a:t>
            </a:r>
          </a:p>
          <a:p>
            <a:pPr marL="457200" lvl="1" indent="0" eaLnBrk="1" hangingPunct="1">
              <a:spcBef>
                <a:spcPct val="20000"/>
              </a:spcBef>
            </a:pPr>
            <a:r>
              <a:rPr lang="en-US" sz="2400" dirty="0" smtClean="0">
                <a:latin typeface="+mn-lt"/>
                <a:ea typeface="+mn-ea"/>
              </a:rPr>
              <a:t>— Geospatial least cost electrification rollout plan— With experience in Indonesia, Kenya, Nigeria, Tanzania, </a:t>
            </a:r>
          </a:p>
          <a:p>
            <a:pPr marL="457200" lvl="1" indent="0" eaLnBrk="1" hangingPunct="1">
              <a:spcBef>
                <a:spcPct val="20000"/>
              </a:spcBef>
            </a:pPr>
            <a:endParaRPr lang="en-US" sz="2400" b="1" dirty="0" smtClean="0">
              <a:latin typeface="+mn-lt"/>
              <a:ea typeface="+mn-ea"/>
            </a:endParaRPr>
          </a:p>
          <a:p>
            <a:pPr marL="800100" lvl="1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latin typeface="+mn-lt"/>
                <a:ea typeface="+mn-ea"/>
              </a:rPr>
              <a:t>Castalia </a:t>
            </a:r>
          </a:p>
          <a:p>
            <a:pPr marL="457200" lvl="1" indent="0" eaLnBrk="1" hangingPunct="1">
              <a:spcBef>
                <a:spcPct val="20000"/>
              </a:spcBef>
            </a:pPr>
            <a:r>
              <a:rPr lang="en-US" sz="2400" dirty="0" smtClean="0">
                <a:latin typeface="+mn-lt"/>
                <a:ea typeface="+mn-ea"/>
              </a:rPr>
              <a:t>– Roadmap and Investment Prospectus– with experience in Indonesia, Rwanda, Kenya, Vanuatu</a:t>
            </a: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 smtClean="0">
              <a:latin typeface="+mn-lt"/>
              <a:ea typeface="+mn-ea"/>
            </a:endParaRP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000" b="1" dirty="0">
              <a:latin typeface="+mn-lt"/>
              <a:ea typeface="+mn-ea"/>
            </a:endParaRP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2000" b="1" dirty="0" smtClean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9515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16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Work</a:t>
            </a:r>
            <a:r>
              <a:rPr lang="es-AR" sz="2700" b="1" dirty="0" smtClean="0">
                <a:solidFill>
                  <a:schemeClr val="accent1"/>
                </a:solidFill>
              </a:rPr>
              <a:t> Plan 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954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15859" y="1447801"/>
            <a:ext cx="8096222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9775" indent="-2825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35050" indent="-2952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MOEP and MOLFRD jointly lead the NEP preparation with participation from other NEMC member agencies and assistance from the World Bank and ADB.</a:t>
            </a: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MOEP and MOLFRD co-manage the consulting firms together with World Bank. This includes </a:t>
            </a:r>
            <a:r>
              <a:rPr lang="en-US" sz="2200" dirty="0">
                <a:latin typeface="+mn-lt"/>
              </a:rPr>
              <a:t>strategic guidance </a:t>
            </a:r>
            <a:r>
              <a:rPr lang="en-US" sz="2200" dirty="0" smtClean="0">
                <a:latin typeface="+mn-lt"/>
                <a:ea typeface="+mn-ea"/>
              </a:rPr>
              <a:t>to data collection, review of key deliverables, organization of workshops and study tours.  </a:t>
            </a: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Consultants work closely with the government teams throughout the NEP preparation </a:t>
            </a:r>
            <a:r>
              <a:rPr lang="en-US" sz="2200" dirty="0" smtClean="0">
                <a:latin typeface="+mn-lt"/>
                <a:ea typeface="+mn-ea"/>
              </a:rPr>
              <a:t>process</a:t>
            </a:r>
            <a:endParaRPr lang="en-US" sz="2200" dirty="0" smtClean="0">
              <a:latin typeface="+mn-lt"/>
              <a:ea typeface="+mn-ea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200" dirty="0">
                <a:latin typeface="+mn-lt"/>
                <a:ea typeface="+mn-ea"/>
              </a:rPr>
              <a:t>Close coordination </a:t>
            </a:r>
            <a:r>
              <a:rPr lang="en-US" sz="2200" dirty="0" smtClean="0">
                <a:latin typeface="+mn-lt"/>
                <a:ea typeface="+mn-ea"/>
              </a:rPr>
              <a:t>with ADB, JICA and other donors on </a:t>
            </a:r>
            <a:r>
              <a:rPr lang="en-US" sz="2200" dirty="0">
                <a:latin typeface="+mn-lt"/>
                <a:ea typeface="+mn-ea"/>
              </a:rPr>
              <a:t>respective, related initiatives</a:t>
            </a:r>
            <a:r>
              <a:rPr lang="en-US" sz="2200" dirty="0" smtClean="0">
                <a:latin typeface="+mn-lt"/>
                <a:ea typeface="+mn-ea"/>
              </a:rPr>
              <a:t>.</a:t>
            </a:r>
          </a:p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200" dirty="0" smtClean="0">
                <a:latin typeface="+mn-lt"/>
                <a:ea typeface="+mn-ea"/>
              </a:rPr>
              <a:t>Details on work plan and study methodology of each element will follow  in the next sessions. </a:t>
            </a:r>
            <a:endParaRPr lang="en-US" sz="2200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0285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17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>
                <a:solidFill>
                  <a:schemeClr val="accent1"/>
                </a:solidFill>
              </a:rPr>
              <a:t>Proposed </a:t>
            </a:r>
            <a:r>
              <a:rPr lang="en-US" sz="2700" b="1" dirty="0" smtClean="0">
                <a:solidFill>
                  <a:schemeClr val="accent1"/>
                </a:solidFill>
              </a:rPr>
              <a:t>Key Milestones </a:t>
            </a:r>
            <a:r>
              <a:rPr lang="en-US" sz="2700" b="1" dirty="0">
                <a:solidFill>
                  <a:schemeClr val="accent1"/>
                </a:solidFill>
              </a:rPr>
              <a:t>and D</a:t>
            </a:r>
            <a:r>
              <a:rPr lang="en-US" sz="2700" b="1" dirty="0" smtClean="0">
                <a:solidFill>
                  <a:schemeClr val="accent1"/>
                </a:solidFill>
              </a:rPr>
              <a:t>eliverables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954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72920"/>
              </p:ext>
            </p:extLst>
          </p:nvPr>
        </p:nvGraphicFramePr>
        <p:xfrm>
          <a:off x="707194" y="1676400"/>
          <a:ext cx="7598606" cy="395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6593"/>
                <a:gridCol w="2169144"/>
                <a:gridCol w="25328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Consultation 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May </a:t>
                      </a:r>
                      <a:r>
                        <a:rPr lang="en-US" baseline="0" dirty="0" smtClean="0"/>
                        <a:t>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Reached</a:t>
                      </a:r>
                      <a:r>
                        <a:rPr lang="en-US" baseline="0" dirty="0" smtClean="0"/>
                        <a:t> consensus on NEP development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Consultation 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November </a:t>
                      </a:r>
                      <a:r>
                        <a:rPr lang="en-US" baseline="0" dirty="0" smtClean="0"/>
                        <a:t>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Inception report, including methodology</a:t>
                      </a:r>
                      <a:r>
                        <a:rPr lang="en-US" baseline="0" dirty="0" smtClean="0"/>
                        <a:t> and work plan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South-south</a:t>
                      </a:r>
                      <a:r>
                        <a:rPr lang="en-US" baseline="0" dirty="0" smtClean="0"/>
                        <a:t> Exchange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January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baseline="0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Visit</a:t>
                      </a:r>
                      <a:r>
                        <a:rPr lang="en-US" baseline="0" dirty="0" smtClean="0"/>
                        <a:t> of select </a:t>
                      </a:r>
                      <a:r>
                        <a:rPr lang="en-US" baseline="0" dirty="0" err="1" smtClean="0"/>
                        <a:t>gov</a:t>
                      </a:r>
                      <a:r>
                        <a:rPr lang="en-US" baseline="0" dirty="0" smtClean="0"/>
                        <a:t> officials to select countries in SEA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Consultation 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 </a:t>
                      </a:r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Interim</a:t>
                      </a:r>
                      <a:r>
                        <a:rPr lang="en-US" baseline="0" dirty="0" smtClean="0"/>
                        <a:t> results 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Consultation 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Jul</a:t>
                      </a:r>
                      <a:r>
                        <a:rPr lang="en-US" baseline="0" dirty="0" smtClean="0"/>
                        <a:t>y </a:t>
                      </a:r>
                      <a:r>
                        <a:rPr lang="en-US" baseline="0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r>
                        <a:rPr lang="en-US" baseline="0" dirty="0" smtClean="0"/>
                        <a:t> final results 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NEP Adopted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Oct </a:t>
                      </a:r>
                      <a:r>
                        <a:rPr lang="en-US" dirty="0" smtClean="0"/>
                        <a:t>2014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Gov</a:t>
                      </a:r>
                      <a:r>
                        <a:rPr lang="en-US" dirty="0" smtClean="0"/>
                        <a:t> approval</a:t>
                      </a:r>
                      <a:r>
                        <a:rPr lang="en-US" baseline="0" dirty="0" smtClean="0"/>
                        <a:t> of NEP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6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400" b="1" dirty="0" smtClean="0">
                <a:solidFill>
                  <a:schemeClr val="accent1"/>
                </a:solidFill>
              </a:rPr>
              <a:t>Key </a:t>
            </a:r>
            <a:r>
              <a:rPr lang="es-AR" sz="2400" b="1" dirty="0" err="1" smtClean="0">
                <a:solidFill>
                  <a:schemeClr val="accent1"/>
                </a:solidFill>
              </a:rPr>
              <a:t>Messages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from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May</a:t>
            </a:r>
            <a:r>
              <a:rPr lang="es-AR" sz="2400" b="1" dirty="0" smtClean="0">
                <a:solidFill>
                  <a:schemeClr val="accent1"/>
                </a:solidFill>
              </a:rPr>
              <a:t> 2013 </a:t>
            </a:r>
            <a:r>
              <a:rPr lang="es-AR" sz="2400" b="1" dirty="0" err="1" smtClean="0">
                <a:solidFill>
                  <a:schemeClr val="accent1"/>
                </a:solidFill>
              </a:rPr>
              <a:t>Workshop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on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Achieving</a:t>
            </a:r>
            <a:r>
              <a:rPr lang="es-AR" sz="2400" b="1" dirty="0" smtClean="0">
                <a:solidFill>
                  <a:schemeClr val="accent1"/>
                </a:solidFill>
              </a:rPr>
              <a:t> Universal Access </a:t>
            </a:r>
            <a:r>
              <a:rPr lang="es-AR" sz="2400" b="1" dirty="0" err="1" smtClean="0">
                <a:solidFill>
                  <a:schemeClr val="accent1"/>
                </a:solidFill>
              </a:rPr>
              <a:t>to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Electricity</a:t>
            </a:r>
            <a:r>
              <a:rPr lang="es-AR" sz="2400" b="1" dirty="0" smtClean="0">
                <a:solidFill>
                  <a:schemeClr val="accent1"/>
                </a:solidFill>
              </a:rPr>
              <a:t> in Myanmar  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0554" y="1580606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180975" y="1828800"/>
            <a:ext cx="8217516" cy="403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b="1" dirty="0">
                <a:solidFill>
                  <a:schemeClr val="tx1"/>
                </a:solidFill>
              </a:rPr>
              <a:t>A</a:t>
            </a:r>
            <a:r>
              <a:rPr lang="en-US" sz="2100" b="1" dirty="0" smtClean="0">
                <a:solidFill>
                  <a:schemeClr val="tx1"/>
                </a:solidFill>
              </a:rPr>
              <a:t>ccess </a:t>
            </a:r>
            <a:r>
              <a:rPr lang="en-US" sz="2100" b="1" dirty="0">
                <a:solidFill>
                  <a:schemeClr val="tx1"/>
                </a:solidFill>
              </a:rPr>
              <a:t>to modern </a:t>
            </a:r>
            <a:r>
              <a:rPr lang="en-US" sz="2100" b="1" dirty="0" smtClean="0">
                <a:solidFill>
                  <a:schemeClr val="tx1"/>
                </a:solidFill>
              </a:rPr>
              <a:t>energy service has </a:t>
            </a:r>
            <a:r>
              <a:rPr lang="en-US" sz="2100" b="1" dirty="0">
                <a:solidFill>
                  <a:schemeClr val="tx1"/>
                </a:solidFill>
              </a:rPr>
              <a:t>direct bearing on poverty reduction and rural development.  </a:t>
            </a:r>
            <a:r>
              <a:rPr lang="en-US" sz="2100" dirty="0" smtClean="0">
                <a:solidFill>
                  <a:schemeClr val="tx1"/>
                </a:solidFill>
              </a:rPr>
              <a:t>Globally, </a:t>
            </a:r>
            <a:r>
              <a:rPr lang="en-US" sz="2100" dirty="0">
                <a:solidFill>
                  <a:schemeClr val="tx1"/>
                </a:solidFill>
              </a:rPr>
              <a:t>70% of the poor and 85% of those </a:t>
            </a:r>
            <a:r>
              <a:rPr lang="en-US" sz="2100" dirty="0" smtClean="0">
                <a:solidFill>
                  <a:schemeClr val="tx1"/>
                </a:solidFill>
              </a:rPr>
              <a:t>without access </a:t>
            </a:r>
            <a:r>
              <a:rPr lang="en-US" sz="2100" dirty="0">
                <a:solidFill>
                  <a:schemeClr val="tx1"/>
                </a:solidFill>
              </a:rPr>
              <a:t>to electricity live in rural </a:t>
            </a:r>
            <a:r>
              <a:rPr lang="en-US" sz="2100" dirty="0" smtClean="0">
                <a:solidFill>
                  <a:schemeClr val="tx1"/>
                </a:solidFill>
              </a:rPr>
              <a:t>areas.</a:t>
            </a: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b="1" dirty="0" smtClean="0">
                <a:solidFill>
                  <a:schemeClr val="tx1"/>
                </a:solidFill>
              </a:rPr>
              <a:t>Universal </a:t>
            </a:r>
            <a:r>
              <a:rPr lang="en-US" sz="2100" b="1" dirty="0">
                <a:solidFill>
                  <a:schemeClr val="tx1"/>
                </a:solidFill>
              </a:rPr>
              <a:t>Access to Electricity by 2030 is </a:t>
            </a:r>
            <a:r>
              <a:rPr lang="en-US" sz="2100" b="1" dirty="0" smtClean="0">
                <a:solidFill>
                  <a:schemeClr val="tx1"/>
                </a:solidFill>
              </a:rPr>
              <a:t>achievable and affordable </a:t>
            </a:r>
            <a:r>
              <a:rPr lang="en-US" sz="2100" b="1" dirty="0">
                <a:solidFill>
                  <a:schemeClr val="tx1"/>
                </a:solidFill>
              </a:rPr>
              <a:t>– </a:t>
            </a:r>
            <a:r>
              <a:rPr lang="en-US" sz="2100" dirty="0" smtClean="0">
                <a:solidFill>
                  <a:schemeClr val="tx1"/>
                </a:solidFill>
              </a:rPr>
              <a:t>as proven in other countries, the goal can be achieved with sustained </a:t>
            </a:r>
            <a:r>
              <a:rPr lang="en-US" sz="2100" dirty="0">
                <a:solidFill>
                  <a:schemeClr val="tx1"/>
                </a:solidFill>
              </a:rPr>
              <a:t>government’s commitment, </a:t>
            </a:r>
            <a:r>
              <a:rPr lang="en-US" sz="2100" dirty="0" smtClean="0">
                <a:solidFill>
                  <a:schemeClr val="tx1"/>
                </a:solidFill>
              </a:rPr>
              <a:t>targeted sector </a:t>
            </a:r>
            <a:r>
              <a:rPr lang="en-US" sz="2100" dirty="0">
                <a:solidFill>
                  <a:schemeClr val="tx1"/>
                </a:solidFill>
              </a:rPr>
              <a:t>policies, and significant financial support from donors</a:t>
            </a: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b="1" dirty="0">
                <a:solidFill>
                  <a:schemeClr val="tx1"/>
                </a:solidFill>
              </a:rPr>
              <a:t>The National Electrification </a:t>
            </a:r>
            <a:r>
              <a:rPr lang="en-US" sz="2100" b="1" dirty="0" smtClean="0">
                <a:solidFill>
                  <a:schemeClr val="tx1"/>
                </a:solidFill>
              </a:rPr>
              <a:t>Plan </a:t>
            </a:r>
            <a:r>
              <a:rPr lang="en-US" sz="2100" b="1" dirty="0">
                <a:solidFill>
                  <a:schemeClr val="tx1"/>
                </a:solidFill>
              </a:rPr>
              <a:t>(NEP) </a:t>
            </a:r>
            <a:r>
              <a:rPr lang="en-US" sz="2100" dirty="0">
                <a:solidFill>
                  <a:schemeClr val="tx1"/>
                </a:solidFill>
              </a:rPr>
              <a:t>should chart out a path towards </a:t>
            </a:r>
            <a:r>
              <a:rPr lang="en-US" sz="2100" dirty="0" smtClean="0">
                <a:solidFill>
                  <a:schemeClr val="tx1"/>
                </a:solidFill>
              </a:rPr>
              <a:t>universal </a:t>
            </a:r>
            <a:r>
              <a:rPr lang="en-US" sz="2100" dirty="0">
                <a:solidFill>
                  <a:schemeClr val="tx1"/>
                </a:solidFill>
              </a:rPr>
              <a:t>access </a:t>
            </a:r>
            <a:r>
              <a:rPr lang="en-US" sz="2100" dirty="0" smtClean="0">
                <a:solidFill>
                  <a:schemeClr val="tx1"/>
                </a:solidFill>
              </a:rPr>
              <a:t>designed specifically for Myanmar, embrace </a:t>
            </a:r>
            <a:r>
              <a:rPr lang="en-US" sz="2100" dirty="0">
                <a:solidFill>
                  <a:schemeClr val="tx1"/>
                </a:solidFill>
              </a:rPr>
              <a:t>both grid and off-grid solutions, </a:t>
            </a:r>
            <a:r>
              <a:rPr lang="en-US" sz="2100" dirty="0" smtClean="0">
                <a:solidFill>
                  <a:schemeClr val="tx1"/>
                </a:solidFill>
              </a:rPr>
              <a:t>and include appropriate policy </a:t>
            </a:r>
            <a:r>
              <a:rPr lang="en-US" sz="2100" dirty="0">
                <a:solidFill>
                  <a:schemeClr val="tx1"/>
                </a:solidFill>
              </a:rPr>
              <a:t>and technical </a:t>
            </a:r>
            <a:r>
              <a:rPr lang="en-US" sz="2100" dirty="0" smtClean="0">
                <a:solidFill>
                  <a:schemeClr val="tx1"/>
                </a:solidFill>
              </a:rPr>
              <a:t>innovation </a:t>
            </a:r>
            <a:r>
              <a:rPr lang="en-US" sz="2100" dirty="0">
                <a:solidFill>
                  <a:schemeClr val="tx1"/>
                </a:solidFill>
              </a:rPr>
              <a:t>to </a:t>
            </a:r>
            <a:r>
              <a:rPr lang="en-US" sz="2100" dirty="0" smtClean="0">
                <a:solidFill>
                  <a:schemeClr val="tx1"/>
                </a:solidFill>
              </a:rPr>
              <a:t>lower cost, </a:t>
            </a:r>
            <a:r>
              <a:rPr lang="en-US" sz="2100" dirty="0">
                <a:solidFill>
                  <a:schemeClr val="tx1"/>
                </a:solidFill>
              </a:rPr>
              <a:t>improve reliability, and provide timely service to all </a:t>
            </a:r>
            <a:r>
              <a:rPr lang="en-US" sz="2100" dirty="0" smtClean="0">
                <a:solidFill>
                  <a:schemeClr val="tx1"/>
                </a:solidFill>
              </a:rPr>
              <a:t>households</a:t>
            </a:r>
            <a:endParaRPr lang="en-US" sz="2100" dirty="0">
              <a:solidFill>
                <a:schemeClr val="tx1"/>
              </a:solidFill>
            </a:endParaRPr>
          </a:p>
          <a:p>
            <a:pPr marL="548640" algn="l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b="1" dirty="0">
                <a:solidFill>
                  <a:schemeClr val="tx1"/>
                </a:solidFill>
              </a:rPr>
              <a:t>The World Bank  Group will support NEP </a:t>
            </a:r>
            <a:r>
              <a:rPr lang="en-US" sz="2100" b="1" dirty="0" smtClean="0">
                <a:solidFill>
                  <a:schemeClr val="tx1"/>
                </a:solidFill>
              </a:rPr>
              <a:t>Development.</a:t>
            </a:r>
            <a:r>
              <a:rPr lang="en-US" sz="2100" dirty="0" smtClean="0">
                <a:solidFill>
                  <a:schemeClr val="tx1"/>
                </a:solidFill>
              </a:rPr>
              <a:t> Both </a:t>
            </a:r>
            <a:r>
              <a:rPr lang="en-US" sz="2100" dirty="0">
                <a:solidFill>
                  <a:schemeClr val="tx1"/>
                </a:solidFill>
              </a:rPr>
              <a:t>financial support for </a:t>
            </a:r>
            <a:r>
              <a:rPr lang="en-US" sz="2100" dirty="0" smtClean="0">
                <a:solidFill>
                  <a:schemeClr val="tx1"/>
                </a:solidFill>
              </a:rPr>
              <a:t>investments, and </a:t>
            </a:r>
            <a:r>
              <a:rPr lang="en-US" sz="2100" dirty="0">
                <a:solidFill>
                  <a:schemeClr val="tx1"/>
                </a:solidFill>
              </a:rPr>
              <a:t>technical assistance for institutional development will be available  to Myanmar for the implementation of </a:t>
            </a:r>
            <a:r>
              <a:rPr lang="en-US" sz="2100" dirty="0" smtClean="0">
                <a:solidFill>
                  <a:schemeClr val="tx1"/>
                </a:solidFill>
              </a:rPr>
              <a:t>NEP</a:t>
            </a:r>
            <a:endParaRPr lang="en-US" sz="2100" b="1" dirty="0" smtClean="0"/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3788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0617310"/>
              </p:ext>
            </p:extLst>
          </p:nvPr>
        </p:nvGraphicFramePr>
        <p:xfrm>
          <a:off x="304800" y="914400"/>
          <a:ext cx="8410575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1524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Electrification Rate Increased Rapidly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 Vietnam  </a:t>
            </a:r>
            <a:endParaRPr lang="en-US" sz="24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Between 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1993-2011 </a:t>
            </a:r>
            <a:endParaRPr lang="en-US" sz="24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3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4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Laos also Made Rapid Progress in Electrification Since 1995 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881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2"/>
          <p:cNvGrpSpPr>
            <a:grpSpLocks/>
          </p:cNvGrpSpPr>
          <p:nvPr/>
        </p:nvGrpSpPr>
        <p:grpSpPr bwMode="auto">
          <a:xfrm>
            <a:off x="180973" y="1298331"/>
            <a:ext cx="8873408" cy="5066452"/>
            <a:chOff x="5791200" y="1295400"/>
            <a:chExt cx="3592127" cy="3429000"/>
          </a:xfrm>
        </p:grpSpPr>
        <p:graphicFrame>
          <p:nvGraphicFramePr>
            <p:cNvPr id="30" name="Chart 29"/>
            <p:cNvGraphicFramePr>
              <a:graphicFrameLocks/>
            </p:cNvGraphicFramePr>
            <p:nvPr/>
          </p:nvGraphicFramePr>
          <p:xfrm>
            <a:off x="5791200" y="1295400"/>
            <a:ext cx="3200400" cy="3429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1" name="TextBox 13"/>
            <p:cNvSpPr txBox="1">
              <a:spLocks noChangeArrowheads="1"/>
            </p:cNvSpPr>
            <p:nvPr/>
          </p:nvSpPr>
          <p:spPr bwMode="auto">
            <a:xfrm>
              <a:off x="6019801" y="3564591"/>
              <a:ext cx="387219" cy="549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FF0000"/>
                  </a:solidFill>
                </a:rPr>
                <a:t>15%</a:t>
              </a:r>
            </a:p>
            <a:p>
              <a:pPr eaLnBrk="1" hangingPunct="1"/>
              <a:endParaRPr lang="en-US" sz="1600" b="1">
                <a:solidFill>
                  <a:srgbClr val="FF0000"/>
                </a:solidFill>
              </a:endParaRPr>
            </a:p>
            <a:p>
              <a:pPr eaLnBrk="1" hangingPunct="1"/>
              <a:r>
                <a:rPr lang="en-US" sz="1600" b="1">
                  <a:solidFill>
                    <a:srgbClr val="FF0000"/>
                  </a:solidFill>
                </a:rPr>
                <a:t>1995</a:t>
              </a:r>
            </a:p>
          </p:txBody>
        </p:sp>
        <p:sp>
          <p:nvSpPr>
            <p:cNvPr id="32" name="TextBox 14"/>
            <p:cNvSpPr txBox="1">
              <a:spLocks noChangeArrowheads="1"/>
            </p:cNvSpPr>
            <p:nvPr/>
          </p:nvSpPr>
          <p:spPr bwMode="auto">
            <a:xfrm>
              <a:off x="9024024" y="1511858"/>
              <a:ext cx="359303" cy="270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b="1" dirty="0" smtClean="0">
                  <a:solidFill>
                    <a:srgbClr val="FF0000"/>
                  </a:solidFill>
                </a:rPr>
                <a:t>2013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13"/>
            <p:cNvSpPr txBox="1">
              <a:spLocks noChangeArrowheads="1"/>
            </p:cNvSpPr>
            <p:nvPr/>
          </p:nvSpPr>
          <p:spPr bwMode="auto">
            <a:xfrm>
              <a:off x="6553200" y="1371600"/>
              <a:ext cx="1692753" cy="24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800" b="1">
                  <a:solidFill>
                    <a:srgbClr val="FF0000"/>
                  </a:solidFill>
                </a:rPr>
                <a:t>Access to Electricity</a:t>
              </a:r>
            </a:p>
          </p:txBody>
        </p:sp>
      </p:grpSp>
      <p:sp>
        <p:nvSpPr>
          <p:cNvPr id="24" name="Oval 23"/>
          <p:cNvSpPr/>
          <p:nvPr/>
        </p:nvSpPr>
        <p:spPr bwMode="auto">
          <a:xfrm>
            <a:off x="7969814" y="778743"/>
            <a:ext cx="1202842" cy="62052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BC1E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18288" tIns="0" rIns="0" bIns="0" upright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cap="none" spc="0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en-US" sz="1100" b="1" cap="none" spc="0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r>
              <a:rPr lang="en-US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%</a:t>
            </a:r>
            <a:endParaRPr lang="en-US" sz="2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421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5</a:t>
            </a:fld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2192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15834" y="423047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Asian Countries Saw Rapid Increase in </a:t>
            </a:r>
            <a:r>
              <a:rPr lang="en-US" sz="2000" b="1" dirty="0" smtClean="0">
                <a:solidFill>
                  <a:srgbClr val="0070C0"/>
                </a:solidFill>
              </a:rPr>
              <a:t>Electrification Rate  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at </a:t>
            </a:r>
            <a:r>
              <a:rPr lang="en-US" sz="2000" b="1" dirty="0" smtClean="0">
                <a:solidFill>
                  <a:srgbClr val="0070C0"/>
                </a:solidFill>
              </a:rPr>
              <a:t>Relatively </a:t>
            </a:r>
            <a:r>
              <a:rPr lang="en-US" sz="2000" b="1" dirty="0" smtClean="0">
                <a:solidFill>
                  <a:srgbClr val="0070C0"/>
                </a:solidFill>
              </a:rPr>
              <a:t>Low </a:t>
            </a:r>
            <a:r>
              <a:rPr lang="en-US" sz="2000" b="1" dirty="0" smtClean="0">
                <a:solidFill>
                  <a:srgbClr val="0070C0"/>
                </a:solidFill>
              </a:rPr>
              <a:t>GDP </a:t>
            </a:r>
            <a:r>
              <a:rPr lang="en-US" sz="2000" b="1" dirty="0" smtClean="0">
                <a:solidFill>
                  <a:srgbClr val="0070C0"/>
                </a:solidFill>
              </a:rPr>
              <a:t>Level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1343025"/>
            <a:ext cx="5915099" cy="4474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98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6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Government of Myanmar is Strongly Committed to Achieving Universal  Access to Electricity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0554" y="1580606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682710" y="1828800"/>
            <a:ext cx="7061613" cy="4038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Goal to achieve &gt; 50% coverage in 2016 </a:t>
            </a:r>
            <a:r>
              <a:rPr lang="en-US" sz="2000" dirty="0" smtClean="0">
                <a:solidFill>
                  <a:schemeClr val="tx1"/>
                </a:solidFill>
              </a:rPr>
              <a:t>- The Government is developing an implementation plan to increase electricity coverage in 2016. 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Renewable Energy for Rural Electrification </a:t>
            </a:r>
            <a:r>
              <a:rPr lang="en-US" sz="2000" dirty="0" smtClean="0">
                <a:solidFill>
                  <a:schemeClr val="tx1"/>
                </a:solidFill>
              </a:rPr>
              <a:t>- A Rural </a:t>
            </a:r>
            <a:r>
              <a:rPr lang="en-US" sz="2000" dirty="0">
                <a:solidFill>
                  <a:schemeClr val="tx1"/>
                </a:solidFill>
              </a:rPr>
              <a:t>Electrification and Potable Water Resource </a:t>
            </a:r>
            <a:r>
              <a:rPr lang="en-US" sz="2000" dirty="0" smtClean="0">
                <a:solidFill>
                  <a:schemeClr val="tx1"/>
                </a:solidFill>
              </a:rPr>
              <a:t>Committee was established through the recent Presidential Decree where one of the mandates is to promote renewable energy for rural electrification. 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Integrated Rural Development and Rural Electrification </a:t>
            </a:r>
            <a:r>
              <a:rPr lang="en-US" sz="2000" dirty="0" smtClean="0">
                <a:solidFill>
                  <a:schemeClr val="tx1"/>
                </a:solidFill>
              </a:rPr>
              <a:t>- With the new mandate of Ministry of Livestock, Fisheries and Rural Development on rural electrification, rural development and rural electrification are fully integrated.  </a:t>
            </a:r>
            <a:endParaRPr lang="en-US" sz="20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3810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7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97491" y="478926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Government Commitment to Universal Access Aligns with UN Sustainable Energy for ALL (SE4ALL) Objectives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10554" y="1580606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863330" y="1826623"/>
            <a:ext cx="7417339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Myanmar and SE4LL </a:t>
            </a:r>
            <a:r>
              <a:rPr lang="en-US" sz="2000" dirty="0" smtClean="0">
                <a:solidFill>
                  <a:schemeClr val="tx1"/>
                </a:solidFill>
              </a:rPr>
              <a:t>- Myanmar endorsed the </a:t>
            </a:r>
            <a:r>
              <a:rPr lang="en-US" sz="2000" dirty="0">
                <a:solidFill>
                  <a:schemeClr val="tx1"/>
                </a:solidFill>
              </a:rPr>
              <a:t>UN  </a:t>
            </a:r>
            <a:r>
              <a:rPr lang="en-US" sz="2000" dirty="0" smtClean="0">
                <a:solidFill>
                  <a:schemeClr val="tx1"/>
                </a:solidFill>
              </a:rPr>
              <a:t>SE4ALL Initiative, a goal </a:t>
            </a:r>
            <a:r>
              <a:rPr lang="en-US" sz="2000" dirty="0">
                <a:solidFill>
                  <a:schemeClr val="tx1"/>
                </a:solidFill>
              </a:rPr>
              <a:t>to ensure universal access to modern energy services by </a:t>
            </a:r>
            <a:r>
              <a:rPr lang="en-US" sz="2000" dirty="0" smtClean="0">
                <a:solidFill>
                  <a:schemeClr val="tx1"/>
                </a:solidFill>
              </a:rPr>
              <a:t>2030, co-led by the UN Secretary General and the President of the World Bank. 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Myanmar an high impact country </a:t>
            </a:r>
            <a:r>
              <a:rPr lang="en-US" sz="2000" dirty="0" smtClean="0">
                <a:solidFill>
                  <a:schemeClr val="tx1"/>
                </a:solidFill>
              </a:rPr>
              <a:t>- Myanmar </a:t>
            </a:r>
            <a:r>
              <a:rPr lang="en-US" sz="2000" dirty="0">
                <a:solidFill>
                  <a:schemeClr val="tx1"/>
                </a:solidFill>
              </a:rPr>
              <a:t>is </a:t>
            </a:r>
            <a:r>
              <a:rPr lang="en-US" sz="2000" dirty="0" smtClean="0">
                <a:solidFill>
                  <a:schemeClr val="tx1"/>
                </a:solidFill>
              </a:rPr>
              <a:t>identified as one of the high impact countries that offer the most potential to make rapid </a:t>
            </a:r>
            <a:r>
              <a:rPr lang="en-US" sz="2000" dirty="0">
                <a:solidFill>
                  <a:schemeClr val="tx1"/>
                </a:solidFill>
              </a:rPr>
              <a:t>progress </a:t>
            </a:r>
            <a:r>
              <a:rPr lang="en-US" sz="2000" dirty="0" smtClean="0">
                <a:solidFill>
                  <a:schemeClr val="tx1"/>
                </a:solidFill>
              </a:rPr>
              <a:t>by </a:t>
            </a:r>
            <a:r>
              <a:rPr lang="en-US" sz="2000" dirty="0">
                <a:solidFill>
                  <a:schemeClr val="tx1"/>
                </a:solidFill>
              </a:rPr>
              <a:t>SE4ALL.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Myanmar </a:t>
            </a:r>
            <a:r>
              <a:rPr lang="en-US" sz="2000" dirty="0">
                <a:solidFill>
                  <a:schemeClr val="tx1"/>
                </a:solidFill>
              </a:rPr>
              <a:t>is </a:t>
            </a:r>
            <a:r>
              <a:rPr lang="en-US" sz="2000" dirty="0" smtClean="0">
                <a:solidFill>
                  <a:schemeClr val="tx1"/>
                </a:solidFill>
              </a:rPr>
              <a:t>one </a:t>
            </a:r>
            <a:r>
              <a:rPr lang="en-US" sz="2000" dirty="0">
                <a:solidFill>
                  <a:schemeClr val="tx1"/>
                </a:solidFill>
              </a:rPr>
              <a:t>of the first </a:t>
            </a:r>
            <a:r>
              <a:rPr lang="en-US" sz="2000" dirty="0" smtClean="0">
                <a:solidFill>
                  <a:schemeClr val="tx1"/>
                </a:solidFill>
              </a:rPr>
              <a:t>countries, </a:t>
            </a:r>
            <a:r>
              <a:rPr lang="en-US" sz="2000" dirty="0">
                <a:solidFill>
                  <a:schemeClr val="tx1"/>
                </a:solidFill>
              </a:rPr>
              <a:t>and </a:t>
            </a:r>
            <a:r>
              <a:rPr lang="en-US" sz="2000" dirty="0" smtClean="0">
                <a:solidFill>
                  <a:schemeClr val="tx1"/>
                </a:solidFill>
              </a:rPr>
              <a:t>currently the only </a:t>
            </a:r>
            <a:r>
              <a:rPr lang="en-US" sz="2000" dirty="0">
                <a:solidFill>
                  <a:schemeClr val="tx1"/>
                </a:solidFill>
              </a:rPr>
              <a:t>country </a:t>
            </a:r>
            <a:r>
              <a:rPr lang="en-US" sz="2000" dirty="0" smtClean="0">
                <a:solidFill>
                  <a:schemeClr val="tx1"/>
                </a:solidFill>
              </a:rPr>
              <a:t>in </a:t>
            </a:r>
            <a:r>
              <a:rPr lang="en-US" sz="2000" dirty="0">
                <a:solidFill>
                  <a:schemeClr val="tx1"/>
                </a:solidFill>
              </a:rPr>
              <a:t>the East Asia and Pacific </a:t>
            </a:r>
            <a:r>
              <a:rPr lang="en-US" sz="2000" dirty="0" smtClean="0">
                <a:solidFill>
                  <a:schemeClr val="tx1"/>
                </a:solidFill>
              </a:rPr>
              <a:t>Region, to receive </a:t>
            </a:r>
            <a:r>
              <a:rPr lang="en-US" sz="2000" dirty="0">
                <a:solidFill>
                  <a:schemeClr val="tx1"/>
                </a:solidFill>
              </a:rPr>
              <a:t>significant grant support </a:t>
            </a:r>
            <a:r>
              <a:rPr lang="en-US" sz="2000" dirty="0" smtClean="0">
                <a:solidFill>
                  <a:schemeClr val="tx1"/>
                </a:solidFill>
              </a:rPr>
              <a:t>(approximately $2 million) from </a:t>
            </a:r>
            <a:r>
              <a:rPr lang="en-US" sz="2000" dirty="0">
                <a:solidFill>
                  <a:schemeClr val="tx1"/>
                </a:solidFill>
              </a:rPr>
              <a:t>the World Bank/ESMAP SE4ALL Technical Assistance Program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80000"/>
              </a:lnSpc>
              <a:buFont typeface="Wingdings" pitchFamily="2" charset="2"/>
              <a:buNone/>
            </a:pPr>
            <a:endParaRPr lang="en-US" sz="3500" b="1" dirty="0" smtClean="0"/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1731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8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Myanmar </a:t>
            </a:r>
            <a:r>
              <a:rPr lang="en-US" sz="2400" b="1" dirty="0">
                <a:solidFill>
                  <a:schemeClr val="accent1"/>
                </a:solidFill>
              </a:rPr>
              <a:t>National Electrification </a:t>
            </a:r>
            <a:r>
              <a:rPr lang="en-US" sz="2400" b="1" dirty="0" smtClean="0">
                <a:solidFill>
                  <a:schemeClr val="accent1"/>
                </a:solidFill>
              </a:rPr>
              <a:t>Plan </a:t>
            </a:r>
            <a:r>
              <a:rPr lang="en-US" sz="2400" b="1" dirty="0">
                <a:solidFill>
                  <a:schemeClr val="accent1"/>
                </a:solidFill>
              </a:rPr>
              <a:t>(NEP) 2015-2030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881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02169" y="1404485"/>
            <a:ext cx="8139662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NEP is envisaged to be a </a:t>
            </a:r>
            <a:r>
              <a:rPr lang="en-US" sz="2000" b="1" dirty="0" smtClean="0">
                <a:solidFill>
                  <a:schemeClr val="tx1"/>
                </a:solidFill>
              </a:rPr>
              <a:t>comprehensive action plan </a:t>
            </a:r>
            <a:r>
              <a:rPr lang="en-US" sz="2000" dirty="0" smtClean="0">
                <a:solidFill>
                  <a:schemeClr val="tx1"/>
                </a:solidFill>
              </a:rPr>
              <a:t>for developing, financing, and implementing electricity access scale-up program nationwide, with the target of achieving universal access by 2030. 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NEP aims to </a:t>
            </a:r>
            <a:r>
              <a:rPr lang="en-US" sz="2000" b="1" dirty="0" smtClean="0">
                <a:solidFill>
                  <a:schemeClr val="tx1"/>
                </a:solidFill>
              </a:rPr>
              <a:t>align support from different stakeholders </a:t>
            </a:r>
            <a:r>
              <a:rPr lang="en-US" sz="2000" dirty="0" smtClean="0">
                <a:solidFill>
                  <a:schemeClr val="tx1"/>
                </a:solidFill>
              </a:rPr>
              <a:t>with the implementation program for achieving national access targets and syndicates financing on a timely, ongoing and programmatic basis. </a:t>
            </a:r>
          </a:p>
          <a:p>
            <a:pPr marL="342900" indent="-342900" algn="l">
              <a:lnSpc>
                <a:spcPct val="80000"/>
              </a:lnSpc>
              <a:buFont typeface="Wingdings" pitchFamily="2" charset="2"/>
              <a:buNone/>
            </a:pPr>
            <a:endParaRPr lang="en-US" sz="3500" b="1" dirty="0" smtClean="0"/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  <p:sp>
        <p:nvSpPr>
          <p:cNvPr id="4" name="Rounded Rectangle 3"/>
          <p:cNvSpPr/>
          <p:nvPr/>
        </p:nvSpPr>
        <p:spPr>
          <a:xfrm>
            <a:off x="646617" y="3581400"/>
            <a:ext cx="8038408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/>
              <a:t> Key Elements: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 sz="800" b="1" dirty="0" smtClean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AutoNum type="arabicPeriod"/>
            </a:pPr>
            <a:r>
              <a:rPr lang="en-US" sz="2000" b="1" dirty="0" smtClean="0"/>
              <a:t>Geospatial </a:t>
            </a:r>
            <a:r>
              <a:rPr lang="en-US" sz="2000" b="1" dirty="0"/>
              <a:t>Least Cost Electrification Rollout plan (grid and off-grid)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AutoNum type="arabicPeriod"/>
            </a:pPr>
            <a:endParaRPr lang="en-US" sz="800" b="1" dirty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sz="2000" b="1" dirty="0"/>
              <a:t>Road Map and Investment Prospectus 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934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12" y="73797"/>
            <a:ext cx="1405842" cy="349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779" y="13791"/>
            <a:ext cx="494190" cy="469261"/>
          </a:xfrm>
          <a:prstGeom prst="rect">
            <a:avLst/>
          </a:prstGeom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754" y="5862724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9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700" b="1" dirty="0" err="1" smtClean="0">
                <a:solidFill>
                  <a:schemeClr val="accent1"/>
                </a:solidFill>
              </a:rPr>
              <a:t>Geospatial</a:t>
            </a:r>
            <a:r>
              <a:rPr lang="es-AR" sz="2700" b="1" dirty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Least</a:t>
            </a:r>
            <a:r>
              <a:rPr lang="es-AR" sz="2700" b="1" dirty="0" smtClean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Cost</a:t>
            </a:r>
            <a:r>
              <a:rPr lang="es-AR" sz="2700" b="1" dirty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Electrification</a:t>
            </a:r>
            <a:r>
              <a:rPr lang="es-AR" sz="2700" b="1" dirty="0">
                <a:solidFill>
                  <a:schemeClr val="accent1"/>
                </a:solidFill>
              </a:rPr>
              <a:t> </a:t>
            </a:r>
            <a:r>
              <a:rPr lang="es-AR" sz="2700" b="1" dirty="0" err="1" smtClean="0">
                <a:solidFill>
                  <a:schemeClr val="accent1"/>
                </a:solidFill>
              </a:rPr>
              <a:t>Rollout</a:t>
            </a:r>
            <a:r>
              <a:rPr lang="es-AR" sz="2700" b="1" dirty="0" smtClean="0">
                <a:solidFill>
                  <a:schemeClr val="accent1"/>
                </a:solidFill>
              </a:rPr>
              <a:t> Plan</a:t>
            </a:r>
            <a:endParaRPr lang="es-AR" sz="27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33399" y="1524000"/>
            <a:ext cx="8240713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>
              <a:buFont typeface="Arial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6781" y="1600200"/>
            <a:ext cx="8177331" cy="34290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/>
              <a:t>A high level geospatial rollout plan comprising: </a:t>
            </a:r>
          </a:p>
          <a:p>
            <a:endParaRPr lang="en-US" sz="24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A systematic grid network rollout connection </a:t>
            </a:r>
            <a:r>
              <a:rPr lang="en-US" sz="2400" b="1" dirty="0" smtClean="0"/>
              <a:t>plan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A complementary spatial plan for off-grid investments</a:t>
            </a:r>
          </a:p>
        </p:txBody>
      </p:sp>
    </p:spTree>
    <p:extLst>
      <p:ext uri="{BB962C8B-B14F-4D97-AF65-F5344CB8AC3E}">
        <p14:creationId xmlns:p14="http://schemas.microsoft.com/office/powerpoint/2010/main" val="28420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alloons 8">
    <a:dk1>
      <a:srgbClr val="006699"/>
    </a:dk1>
    <a:lt1>
      <a:srgbClr val="FFFFFF"/>
    </a:lt1>
    <a:dk2>
      <a:srgbClr val="006666"/>
    </a:dk2>
    <a:lt2>
      <a:srgbClr val="FFFFCC"/>
    </a:lt2>
    <a:accent1>
      <a:srgbClr val="EDFAD2"/>
    </a:accent1>
    <a:accent2>
      <a:srgbClr val="EBF7FF"/>
    </a:accent2>
    <a:accent3>
      <a:srgbClr val="FFFFFF"/>
    </a:accent3>
    <a:accent4>
      <a:srgbClr val="005682"/>
    </a:accent4>
    <a:accent5>
      <a:srgbClr val="F4FCE5"/>
    </a:accent5>
    <a:accent6>
      <a:srgbClr val="D5E0E7"/>
    </a:accent6>
    <a:hlink>
      <a:srgbClr val="CC99FF"/>
    </a:hlink>
    <a:folHlink>
      <a:srgbClr val="F2DFFD"/>
    </a:folHlink>
  </a:clrScheme>
  <a:fontScheme name="Balloons">
    <a:majorFont>
      <a:latin typeface="Verdana"/>
      <a:ea typeface=""/>
      <a:cs typeface="Arial"/>
    </a:majorFont>
    <a:minorFont>
      <a:latin typeface="Verdan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3">
    <a:dk1>
      <a:sysClr val="windowText" lastClr="000000"/>
    </a:dk1>
    <a:lt1>
      <a:sysClr val="window" lastClr="FFFFFF"/>
    </a:lt1>
    <a:dk2>
      <a:srgbClr val="620000"/>
    </a:dk2>
    <a:lt2>
      <a:srgbClr val="800000"/>
    </a:lt2>
    <a:accent1>
      <a:srgbClr val="9EB060"/>
    </a:accent1>
    <a:accent2>
      <a:srgbClr val="D09A08"/>
    </a:accent2>
    <a:accent3>
      <a:srgbClr val="F2EC86"/>
    </a:accent3>
    <a:accent4>
      <a:srgbClr val="824F1C"/>
    </a:accent4>
    <a:accent5>
      <a:srgbClr val="511818"/>
    </a:accent5>
    <a:accent6>
      <a:srgbClr val="553876"/>
    </a:accent6>
    <a:hlink>
      <a:srgbClr val="929547"/>
    </a:hlink>
    <a:folHlink>
      <a:srgbClr val="56633C"/>
    </a:folHlink>
  </a:clrScheme>
  <a:fontScheme name="Revolution">
    <a:majorFont>
      <a:latin typeface="Trebuchet MS"/>
      <a:ea typeface=""/>
      <a:cs typeface=""/>
      <a:font script="Jpan" typeface="ＭＳ ゴシック"/>
    </a:majorFont>
    <a:minorFont>
      <a:latin typeface="Trebuchet MS"/>
      <a:ea typeface=""/>
      <a:cs typeface=""/>
      <a:font script="Jpan" typeface="ＭＳ ゴシック"/>
    </a:minorFont>
  </a:fontScheme>
  <a:fmtScheme name="Revolution">
    <a:fillStyleLst>
      <a:solidFill>
        <a:schemeClr val="phClr"/>
      </a:solidFill>
      <a:solidFill>
        <a:schemeClr val="phClr"/>
      </a:soli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317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innerShdw blurRad="50800" dist="25400" dir="10800000">
            <a:srgbClr val="808080">
              <a:alpha val="75000"/>
            </a:srgbClr>
          </a:innerShdw>
        </a:effectLst>
      </a:effectStyle>
      <a:effectStyle>
        <a:effectLst>
          <a:innerShdw blurRad="50800" dist="25400" dir="13500000">
            <a:srgbClr val="808080">
              <a:alpha val="75000"/>
            </a:srgbClr>
          </a:innerShdw>
          <a:outerShdw blurRad="63500" dist="50800" dir="5400000" algn="br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1400000"/>
          </a:lightRig>
        </a:scene3d>
        <a:sp3d contourW="12700" prstMaterial="softmetal">
          <a:bevelT w="63500" h="254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7120</TotalTime>
  <Words>1429</Words>
  <Application>Microsoft Office PowerPoint</Application>
  <PresentationFormat>On-screen Show (4:3)</PresentationFormat>
  <Paragraphs>208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Dr. Xiaoping Wang Senior Energy Specialist,  World Bank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Grid Roll-out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Xiaoping Wang</dc:creator>
  <cp:lastModifiedBy>Xiaoping Wang</cp:lastModifiedBy>
  <cp:revision>142</cp:revision>
  <cp:lastPrinted>2013-10-24T18:55:25Z</cp:lastPrinted>
  <dcterms:created xsi:type="dcterms:W3CDTF">2013-09-16T16:53:18Z</dcterms:created>
  <dcterms:modified xsi:type="dcterms:W3CDTF">2013-11-21T01:08:58Z</dcterms:modified>
</cp:coreProperties>
</file>